
<file path=[Content_Types].xml><?xml version="1.0" encoding="utf-8"?>
<Types xmlns="http://schemas.openxmlformats.org/package/2006/content-types">
  <Default ContentType="application/x-fontdata" Extension="fntdata"/>
  <Default ContentType="image/gif" Extension="gif"/>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8288000" cy="10287000"/>
  <p:notesSz cx="6858000" cy="9144000"/>
  <p:embeddedFontLst>
    <p:embeddedFont>
      <p:font typeface="Art Nuvo UltraRough" charset="1" panose="00000000000000000000"/>
      <p:regular r:id="rId27"/>
    </p:embeddedFont>
    <p:embeddedFont>
      <p:font typeface="Genty" charset="1" panose="00000500000000000000"/>
      <p:regular r:id="rId28"/>
    </p:embeddedFont>
    <p:embeddedFont>
      <p:font typeface="Arial Unicode Bold" charset="1" panose="020B0704020202020204"/>
      <p:regular r:id="rId29"/>
    </p:embeddedFont>
    <p:embeddedFont>
      <p:font typeface="Monterchi Sans Bold" charset="1" panose="02000503060000020004"/>
      <p:regular r:id="rId30"/>
    </p:embeddedFont>
    <p:embeddedFont>
      <p:font typeface="Arial Bold" charset="1" panose="020B0802020202020204"/>
      <p:regular r:id="rId31"/>
    </p:embeddedFont>
    <p:embeddedFont>
      <p:font typeface="Sigmar One" charset="1" panose="000005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Hw2T15dk.mp4>
</file>

<file path=ppt/media/image1.jpeg>
</file>

<file path=ppt/media/image10.png>
</file>

<file path=ppt/media/image11.svg>
</file>

<file path=ppt/media/image12.png>
</file>

<file path=ppt/media/image13.jpe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svg>
</file>

<file path=ppt/media/image31.png>
</file>

<file path=ppt/media/image32.png>
</file>

<file path=ppt/media/image33.jpeg>
</file>

<file path=ppt/media/image4.png>
</file>

<file path=ppt/media/image5.svg>
</file>

<file path=ppt/media/image6.gif>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gif"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svg" Type="http://schemas.openxmlformats.org/officeDocument/2006/relationships/image"/><Relationship Id="rId4" Target="../media/image3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jpeg" Type="http://schemas.openxmlformats.org/officeDocument/2006/relationships/image"/><Relationship Id="rId3" Target="../media/VAGHw2T15dk.mp4" Type="http://schemas.openxmlformats.org/officeDocument/2006/relationships/video"/><Relationship Id="rId4" Target="../media/VAGHw2T15dk.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2.png" Type="http://schemas.openxmlformats.org/officeDocument/2006/relationships/image"/><Relationship Id="rId5" Target="../media/image1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png" Type="http://schemas.openxmlformats.org/officeDocument/2006/relationships/image"/><Relationship Id="rId12" Target="../media/image22.png" Type="http://schemas.openxmlformats.org/officeDocument/2006/relationships/image"/><Relationship Id="rId13" Target="../media/image23.png" Type="http://schemas.openxmlformats.org/officeDocument/2006/relationships/image"/><Relationship Id="rId2" Target="../media/image1.jpeg" Type="http://schemas.openxmlformats.org/officeDocument/2006/relationships/image"/><Relationship Id="rId3" Target="../media/image15.png" Type="http://schemas.openxmlformats.org/officeDocument/2006/relationships/image"/><Relationship Id="rId4" Target="../media/image9.pn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2.png" Type="http://schemas.openxmlformats.org/officeDocument/2006/relationships/image"/><Relationship Id="rId8" Target="../media/image18.png" Type="http://schemas.openxmlformats.org/officeDocument/2006/relationships/image"/><Relationship Id="rId9" Target="../media/image1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0">
            <a:off x="4266668" y="-2873094"/>
            <a:ext cx="6556853" cy="5746188"/>
          </a:xfrm>
          <a:custGeom>
            <a:avLst/>
            <a:gdLst/>
            <a:ahLst/>
            <a:cxnLst/>
            <a:rect r="r" b="b" t="t" l="l"/>
            <a:pathLst>
              <a:path h="5746188" w="6556853">
                <a:moveTo>
                  <a:pt x="0" y="0"/>
                </a:moveTo>
                <a:lnTo>
                  <a:pt x="6556853" y="0"/>
                </a:lnTo>
                <a:lnTo>
                  <a:pt x="6556853" y="5746188"/>
                </a:lnTo>
                <a:lnTo>
                  <a:pt x="0" y="57461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5400000">
            <a:off x="8418165" y="-2551395"/>
            <a:ext cx="7957494" cy="14785885"/>
          </a:xfrm>
          <a:custGeom>
            <a:avLst/>
            <a:gdLst/>
            <a:ahLst/>
            <a:cxnLst/>
            <a:rect r="r" b="b" t="t" l="l"/>
            <a:pathLst>
              <a:path h="14785885" w="7957494">
                <a:moveTo>
                  <a:pt x="0" y="0"/>
                </a:moveTo>
                <a:lnTo>
                  <a:pt x="7957495" y="0"/>
                </a:lnTo>
                <a:lnTo>
                  <a:pt x="7957495" y="14785885"/>
                </a:lnTo>
                <a:lnTo>
                  <a:pt x="0" y="147858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pic>
        <p:nvPicPr>
          <p:cNvPr name="Picture 5" id="5"/>
          <p:cNvPicPr>
            <a:picLocks noChangeAspect="true"/>
          </p:cNvPicPr>
          <p:nvPr/>
        </p:nvPicPr>
        <p:blipFill>
          <a:blip r:embed="rId7"/>
          <a:srcRect l="0" t="0" r="0" b="0"/>
          <a:stretch>
            <a:fillRect/>
          </a:stretch>
        </p:blipFill>
        <p:spPr>
          <a:xfrm flipH="false" flipV="false" rot="0">
            <a:off x="14074523" y="6669399"/>
            <a:ext cx="5278273" cy="4301792"/>
          </a:xfrm>
          <a:prstGeom prst="rect">
            <a:avLst/>
          </a:prstGeom>
        </p:spPr>
      </p:pic>
      <p:sp>
        <p:nvSpPr>
          <p:cNvPr name="Freeform 6" id="6"/>
          <p:cNvSpPr/>
          <p:nvPr/>
        </p:nvSpPr>
        <p:spPr>
          <a:xfrm flipH="false" flipV="false" rot="0">
            <a:off x="485863" y="1657754"/>
            <a:ext cx="8026989" cy="8026989"/>
          </a:xfrm>
          <a:custGeom>
            <a:avLst/>
            <a:gdLst/>
            <a:ahLst/>
            <a:cxnLst/>
            <a:rect r="r" b="b" t="t" l="l"/>
            <a:pathLst>
              <a:path h="8026989" w="8026989">
                <a:moveTo>
                  <a:pt x="0" y="0"/>
                </a:moveTo>
                <a:lnTo>
                  <a:pt x="8026989" y="0"/>
                </a:lnTo>
                <a:lnTo>
                  <a:pt x="8026989" y="8026989"/>
                </a:lnTo>
                <a:lnTo>
                  <a:pt x="0" y="8026989"/>
                </a:lnTo>
                <a:lnTo>
                  <a:pt x="0" y="0"/>
                </a:lnTo>
                <a:close/>
              </a:path>
            </a:pathLst>
          </a:custGeom>
          <a:blipFill>
            <a:blip r:embed="rId8"/>
            <a:stretch>
              <a:fillRect l="0" t="0" r="0" b="0"/>
            </a:stretch>
          </a:blipFill>
        </p:spPr>
      </p:sp>
      <p:sp>
        <p:nvSpPr>
          <p:cNvPr name="TextBox 7" id="7"/>
          <p:cNvSpPr txBox="true"/>
          <p:nvPr/>
        </p:nvSpPr>
        <p:spPr>
          <a:xfrm rot="0">
            <a:off x="7949564" y="2733535"/>
            <a:ext cx="10338436" cy="4558926"/>
          </a:xfrm>
          <a:prstGeom prst="rect">
            <a:avLst/>
          </a:prstGeom>
        </p:spPr>
        <p:txBody>
          <a:bodyPr anchor="t" rtlCol="false" tIns="0" lIns="0" bIns="0" rIns="0">
            <a:spAutoFit/>
          </a:bodyPr>
          <a:lstStyle/>
          <a:p>
            <a:pPr algn="ctr">
              <a:lnSpc>
                <a:spcPts val="17475"/>
              </a:lnSpc>
            </a:pPr>
            <a:r>
              <a:rPr lang="en-US" sz="17651">
                <a:solidFill>
                  <a:srgbClr val="5E4840"/>
                </a:solidFill>
                <a:latin typeface="Art Nuvo UltraRough"/>
                <a:ea typeface="Art Nuvo UltraRough"/>
                <a:cs typeface="Art Nuvo UltraRough"/>
                <a:sym typeface="Art Nuvo UltraRough"/>
              </a:rPr>
              <a:t>GROUP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3F5F0"/>
        </a:solidFill>
      </p:bgPr>
    </p:bg>
    <p:spTree>
      <p:nvGrpSpPr>
        <p:cNvPr id="1" name=""/>
        <p:cNvGrpSpPr/>
        <p:nvPr/>
      </p:nvGrpSpPr>
      <p:grpSpPr>
        <a:xfrm>
          <a:off x="0" y="0"/>
          <a:ext cx="0" cy="0"/>
          <a:chOff x="0" y="0"/>
          <a:chExt cx="0" cy="0"/>
        </a:xfrm>
      </p:grpSpPr>
      <p:sp>
        <p:nvSpPr>
          <p:cNvPr name="Freeform 2" id="2"/>
          <p:cNvSpPr/>
          <p:nvPr/>
        </p:nvSpPr>
        <p:spPr>
          <a:xfrm flipH="false" flipV="false" rot="0">
            <a:off x="0" y="3212293"/>
            <a:ext cx="11414590" cy="7074707"/>
          </a:xfrm>
          <a:custGeom>
            <a:avLst/>
            <a:gdLst/>
            <a:ahLst/>
            <a:cxnLst/>
            <a:rect r="r" b="b" t="t" l="l"/>
            <a:pathLst>
              <a:path h="7074707" w="11414590">
                <a:moveTo>
                  <a:pt x="0" y="0"/>
                </a:moveTo>
                <a:lnTo>
                  <a:pt x="11414590" y="0"/>
                </a:lnTo>
                <a:lnTo>
                  <a:pt x="11414590" y="7074707"/>
                </a:lnTo>
                <a:lnTo>
                  <a:pt x="0" y="7074707"/>
                </a:lnTo>
                <a:lnTo>
                  <a:pt x="0" y="0"/>
                </a:lnTo>
                <a:close/>
              </a:path>
            </a:pathLst>
          </a:custGeom>
          <a:blipFill>
            <a:blip r:embed="rId2"/>
            <a:stretch>
              <a:fillRect l="0" t="-415" r="-102" b="-762"/>
            </a:stretch>
          </a:blipFill>
        </p:spPr>
      </p:sp>
      <p:sp>
        <p:nvSpPr>
          <p:cNvPr name="TextBox 3" id="3"/>
          <p:cNvSpPr txBox="true"/>
          <p:nvPr/>
        </p:nvSpPr>
        <p:spPr>
          <a:xfrm rot="0">
            <a:off x="0" y="-114300"/>
            <a:ext cx="18066707" cy="3895145"/>
          </a:xfrm>
          <a:prstGeom prst="rect">
            <a:avLst/>
          </a:prstGeom>
        </p:spPr>
        <p:txBody>
          <a:bodyPr anchor="t" rtlCol="false" tIns="0" lIns="0" bIns="0" rIns="0">
            <a:spAutoFit/>
          </a:bodyPr>
          <a:lstStyle/>
          <a:p>
            <a:pPr algn="l">
              <a:lnSpc>
                <a:spcPts val="6280"/>
              </a:lnSpc>
            </a:pPr>
            <a:r>
              <a:rPr lang="en-US" sz="4104" spc="164">
                <a:solidFill>
                  <a:srgbClr val="000000"/>
                </a:solidFill>
                <a:latin typeface="Sigmar One"/>
                <a:ea typeface="Sigmar One"/>
                <a:cs typeface="Sigmar One"/>
                <a:sym typeface="Sigmar One"/>
              </a:rPr>
              <a:t>·Every 5s a sun will drop randomly at the top of the game and every 15s a sun will spawn from the sunflower. From there players will use sun to buy peashooter to quickly kill zombies</a:t>
            </a:r>
          </a:p>
          <a:p>
            <a:pPr algn="l">
              <a:lnSpc>
                <a:spcPts val="6280"/>
              </a:lnSpc>
              <a:spcBef>
                <a:spcPct val="0"/>
              </a:spcBef>
            </a:pPr>
          </a:p>
        </p:txBody>
      </p:sp>
      <p:grpSp>
        <p:nvGrpSpPr>
          <p:cNvPr name="Group 4" id="4"/>
          <p:cNvGrpSpPr/>
          <p:nvPr/>
        </p:nvGrpSpPr>
        <p:grpSpPr>
          <a:xfrm rot="-10800000">
            <a:off x="14608215" y="6607215"/>
            <a:ext cx="3679785" cy="3679785"/>
            <a:chOff x="0" y="0"/>
            <a:chExt cx="4906380" cy="4906380"/>
          </a:xfrm>
        </p:grpSpPr>
        <p:sp>
          <p:nvSpPr>
            <p:cNvPr name="Freeform 5" id="5"/>
            <p:cNvSpPr/>
            <p:nvPr/>
          </p:nvSpPr>
          <p:spPr>
            <a:xfrm flipH="false" flipV="false" rot="2700000">
              <a:off x="1105773" y="331273"/>
              <a:ext cx="2694835" cy="4243834"/>
            </a:xfrm>
            <a:custGeom>
              <a:avLst/>
              <a:gdLst/>
              <a:ahLst/>
              <a:cxnLst/>
              <a:rect r="r" b="b" t="t" l="l"/>
              <a:pathLst>
                <a:path h="4243834" w="2694835">
                  <a:moveTo>
                    <a:pt x="0" y="0"/>
                  </a:moveTo>
                  <a:lnTo>
                    <a:pt x="2694834" y="0"/>
                  </a:lnTo>
                  <a:lnTo>
                    <a:pt x="2694834" y="4243834"/>
                  </a:lnTo>
                  <a:lnTo>
                    <a:pt x="0" y="42438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2672733">
              <a:off x="1324547" y="2695808"/>
              <a:ext cx="3367935" cy="600926"/>
              <a:chOff x="0" y="0"/>
              <a:chExt cx="2731296" cy="487333"/>
            </a:xfrm>
          </p:grpSpPr>
          <p:sp>
            <p:nvSpPr>
              <p:cNvPr name="Freeform 7" id="7"/>
              <p:cNvSpPr/>
              <p:nvPr/>
            </p:nvSpPr>
            <p:spPr>
              <a:xfrm flipH="false" flipV="false" rot="0">
                <a:off x="0" y="0"/>
                <a:ext cx="2731296" cy="487333"/>
              </a:xfrm>
              <a:custGeom>
                <a:avLst/>
                <a:gdLst/>
                <a:ahLst/>
                <a:cxnLst/>
                <a:rect r="r" b="b" t="t" l="l"/>
                <a:pathLst>
                  <a:path h="487333" w="2731296">
                    <a:moveTo>
                      <a:pt x="0" y="0"/>
                    </a:moveTo>
                    <a:lnTo>
                      <a:pt x="2731296" y="0"/>
                    </a:lnTo>
                    <a:lnTo>
                      <a:pt x="2731296" y="487333"/>
                    </a:lnTo>
                    <a:lnTo>
                      <a:pt x="0" y="487333"/>
                    </a:lnTo>
                    <a:close/>
                  </a:path>
                </a:pathLst>
              </a:custGeom>
              <a:solidFill>
                <a:srgbClr val="D5ECB8"/>
              </a:solidFill>
            </p:spPr>
          </p:sp>
        </p:gr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3F5F0"/>
        </a:solidFill>
      </p:bgPr>
    </p:bg>
    <p:spTree>
      <p:nvGrpSpPr>
        <p:cNvPr id="1" name=""/>
        <p:cNvGrpSpPr/>
        <p:nvPr/>
      </p:nvGrpSpPr>
      <p:grpSpPr>
        <a:xfrm>
          <a:off x="0" y="0"/>
          <a:ext cx="0" cy="0"/>
          <a:chOff x="0" y="0"/>
          <a:chExt cx="0" cy="0"/>
        </a:xfrm>
      </p:grpSpPr>
      <p:sp>
        <p:nvSpPr>
          <p:cNvPr name="TextBox 2" id="2"/>
          <p:cNvSpPr txBox="true"/>
          <p:nvPr/>
        </p:nvSpPr>
        <p:spPr>
          <a:xfrm rot="0">
            <a:off x="504090" y="-38100"/>
            <a:ext cx="16504132" cy="4653458"/>
          </a:xfrm>
          <a:prstGeom prst="rect">
            <a:avLst/>
          </a:prstGeom>
        </p:spPr>
        <p:txBody>
          <a:bodyPr anchor="t" rtlCol="false" tIns="0" lIns="0" bIns="0" rIns="0">
            <a:spAutoFit/>
          </a:bodyPr>
          <a:lstStyle/>
          <a:p>
            <a:pPr algn="l">
              <a:lnSpc>
                <a:spcPts val="5311"/>
              </a:lnSpc>
            </a:pPr>
            <a:r>
              <a:rPr lang="en-US" sz="4086">
                <a:solidFill>
                  <a:srgbClr val="000000"/>
                </a:solidFill>
                <a:latin typeface="Sigmar One"/>
                <a:ea typeface="Sigmar One"/>
                <a:cs typeface="Sigmar One"/>
                <a:sym typeface="Sigmar One"/>
              </a:rPr>
              <a:t>· The difficulty will increase because there is a new stronger zombie, we need to continue to accumulate sun to buy a new type of plants that is freeze peashooter. freeze peashooter can slow down zombies and can buy more time for peashooters to shoot:</a:t>
            </a:r>
          </a:p>
          <a:p>
            <a:pPr algn="l">
              <a:lnSpc>
                <a:spcPts val="5311"/>
              </a:lnSpc>
            </a:pPr>
          </a:p>
        </p:txBody>
      </p:sp>
      <p:grpSp>
        <p:nvGrpSpPr>
          <p:cNvPr name="Group 3" id="3"/>
          <p:cNvGrpSpPr/>
          <p:nvPr/>
        </p:nvGrpSpPr>
        <p:grpSpPr>
          <a:xfrm rot="-10800000">
            <a:off x="792625" y="4578293"/>
            <a:ext cx="3679785" cy="3679785"/>
            <a:chOff x="0" y="0"/>
            <a:chExt cx="4906380" cy="4906380"/>
          </a:xfrm>
        </p:grpSpPr>
        <p:sp>
          <p:nvSpPr>
            <p:cNvPr name="Freeform 4" id="4"/>
            <p:cNvSpPr/>
            <p:nvPr/>
          </p:nvSpPr>
          <p:spPr>
            <a:xfrm flipH="false" flipV="false" rot="2700000">
              <a:off x="1105773" y="331273"/>
              <a:ext cx="2694835" cy="4243834"/>
            </a:xfrm>
            <a:custGeom>
              <a:avLst/>
              <a:gdLst/>
              <a:ahLst/>
              <a:cxnLst/>
              <a:rect r="r" b="b" t="t" l="l"/>
              <a:pathLst>
                <a:path h="4243834" w="2694835">
                  <a:moveTo>
                    <a:pt x="0" y="0"/>
                  </a:moveTo>
                  <a:lnTo>
                    <a:pt x="2694834" y="0"/>
                  </a:lnTo>
                  <a:lnTo>
                    <a:pt x="2694834" y="4243834"/>
                  </a:lnTo>
                  <a:lnTo>
                    <a:pt x="0" y="424383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2672733">
              <a:off x="1324547" y="2695808"/>
              <a:ext cx="3367935" cy="600926"/>
              <a:chOff x="0" y="0"/>
              <a:chExt cx="2731296" cy="487333"/>
            </a:xfrm>
          </p:grpSpPr>
          <p:sp>
            <p:nvSpPr>
              <p:cNvPr name="Freeform 6" id="6"/>
              <p:cNvSpPr/>
              <p:nvPr/>
            </p:nvSpPr>
            <p:spPr>
              <a:xfrm flipH="false" flipV="false" rot="0">
                <a:off x="0" y="0"/>
                <a:ext cx="2731296" cy="487333"/>
              </a:xfrm>
              <a:custGeom>
                <a:avLst/>
                <a:gdLst/>
                <a:ahLst/>
                <a:cxnLst/>
                <a:rect r="r" b="b" t="t" l="l"/>
                <a:pathLst>
                  <a:path h="487333" w="2731296">
                    <a:moveTo>
                      <a:pt x="0" y="0"/>
                    </a:moveTo>
                    <a:lnTo>
                      <a:pt x="2731296" y="0"/>
                    </a:lnTo>
                    <a:lnTo>
                      <a:pt x="2731296" y="487333"/>
                    </a:lnTo>
                    <a:lnTo>
                      <a:pt x="0" y="487333"/>
                    </a:lnTo>
                    <a:close/>
                  </a:path>
                </a:pathLst>
              </a:custGeom>
              <a:solidFill>
                <a:srgbClr val="D5ECB8"/>
              </a:solidFill>
            </p:spPr>
          </p:sp>
        </p:grpSp>
      </p:grpSp>
      <p:sp>
        <p:nvSpPr>
          <p:cNvPr name="Freeform 7" id="7"/>
          <p:cNvSpPr/>
          <p:nvPr/>
        </p:nvSpPr>
        <p:spPr>
          <a:xfrm flipH="false" flipV="false" rot="0">
            <a:off x="5489551" y="3619901"/>
            <a:ext cx="12798449" cy="6667099"/>
          </a:xfrm>
          <a:custGeom>
            <a:avLst/>
            <a:gdLst/>
            <a:ahLst/>
            <a:cxnLst/>
            <a:rect r="r" b="b" t="t" l="l"/>
            <a:pathLst>
              <a:path h="6667099" w="12798449">
                <a:moveTo>
                  <a:pt x="0" y="0"/>
                </a:moveTo>
                <a:lnTo>
                  <a:pt x="12798449" y="0"/>
                </a:lnTo>
                <a:lnTo>
                  <a:pt x="12798449" y="6667099"/>
                </a:lnTo>
                <a:lnTo>
                  <a:pt x="0" y="6667099"/>
                </a:lnTo>
                <a:lnTo>
                  <a:pt x="0" y="0"/>
                </a:lnTo>
                <a:close/>
              </a:path>
            </a:pathLst>
          </a:custGeom>
          <a:blipFill>
            <a:blip r:embed="rId4"/>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3F5F0"/>
        </a:solidFill>
      </p:bgPr>
    </p:bg>
    <p:spTree>
      <p:nvGrpSpPr>
        <p:cNvPr id="1" name=""/>
        <p:cNvGrpSpPr/>
        <p:nvPr/>
      </p:nvGrpSpPr>
      <p:grpSpPr>
        <a:xfrm>
          <a:off x="0" y="0"/>
          <a:ext cx="0" cy="0"/>
          <a:chOff x="0" y="0"/>
          <a:chExt cx="0" cy="0"/>
        </a:xfrm>
      </p:grpSpPr>
      <p:sp>
        <p:nvSpPr>
          <p:cNvPr name="Freeform 2" id="2"/>
          <p:cNvSpPr/>
          <p:nvPr/>
        </p:nvSpPr>
        <p:spPr>
          <a:xfrm flipH="false" flipV="false" rot="0">
            <a:off x="382371" y="481216"/>
            <a:ext cx="17583582" cy="9356667"/>
          </a:xfrm>
          <a:custGeom>
            <a:avLst/>
            <a:gdLst/>
            <a:ahLst/>
            <a:cxnLst/>
            <a:rect r="r" b="b" t="t" l="l"/>
            <a:pathLst>
              <a:path h="9356667" w="17583582">
                <a:moveTo>
                  <a:pt x="0" y="0"/>
                </a:moveTo>
                <a:lnTo>
                  <a:pt x="17583582" y="0"/>
                </a:lnTo>
                <a:lnTo>
                  <a:pt x="17583582" y="9356668"/>
                </a:lnTo>
                <a:lnTo>
                  <a:pt x="0" y="9356668"/>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TextBox 2" id="2"/>
          <p:cNvSpPr txBox="true"/>
          <p:nvPr/>
        </p:nvSpPr>
        <p:spPr>
          <a:xfrm rot="0">
            <a:off x="2500919" y="3077785"/>
            <a:ext cx="13286163" cy="3807581"/>
          </a:xfrm>
          <a:prstGeom prst="rect">
            <a:avLst/>
          </a:prstGeom>
        </p:spPr>
        <p:txBody>
          <a:bodyPr anchor="t" rtlCol="false" tIns="0" lIns="0" bIns="0" rIns="0">
            <a:spAutoFit/>
          </a:bodyPr>
          <a:lstStyle/>
          <a:p>
            <a:pPr algn="ctr">
              <a:lnSpc>
                <a:spcPts val="15388"/>
              </a:lnSpc>
              <a:spcBef>
                <a:spcPct val="0"/>
              </a:spcBef>
            </a:pPr>
            <a:r>
              <a:rPr lang="en-US" sz="10057" spc="402">
                <a:solidFill>
                  <a:srgbClr val="126C2A"/>
                </a:solidFill>
                <a:latin typeface="Sigmar One"/>
                <a:ea typeface="Sigmar One"/>
                <a:cs typeface="Sigmar One"/>
                <a:sym typeface="Sigmar One"/>
              </a:rPr>
              <a:t>PROJECT ANALYSIS</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3F5F0"/>
        </a:solidFill>
      </p:bgPr>
    </p:bg>
    <p:spTree>
      <p:nvGrpSpPr>
        <p:cNvPr id="1" name=""/>
        <p:cNvGrpSpPr/>
        <p:nvPr/>
      </p:nvGrpSpPr>
      <p:grpSpPr>
        <a:xfrm>
          <a:off x="0" y="0"/>
          <a:ext cx="0" cy="0"/>
          <a:chOff x="0" y="0"/>
          <a:chExt cx="0" cy="0"/>
        </a:xfrm>
      </p:grpSpPr>
      <p:sp>
        <p:nvSpPr>
          <p:cNvPr name="TextBox 2" id="2"/>
          <p:cNvSpPr txBox="true"/>
          <p:nvPr/>
        </p:nvSpPr>
        <p:spPr>
          <a:xfrm rot="0">
            <a:off x="4929746" y="2097950"/>
            <a:ext cx="8428509" cy="5776776"/>
          </a:xfrm>
          <a:prstGeom prst="rect">
            <a:avLst/>
          </a:prstGeom>
        </p:spPr>
        <p:txBody>
          <a:bodyPr anchor="t" rtlCol="false" tIns="0" lIns="0" bIns="0" rIns="0">
            <a:spAutoFit/>
          </a:bodyPr>
          <a:lstStyle/>
          <a:p>
            <a:pPr algn="ctr">
              <a:lnSpc>
                <a:spcPts val="15478"/>
              </a:lnSpc>
            </a:pPr>
            <a:r>
              <a:rPr lang="en-US" sz="10116" spc="404">
                <a:solidFill>
                  <a:srgbClr val="126C2A"/>
                </a:solidFill>
                <a:latin typeface="Sigmar One"/>
                <a:ea typeface="Sigmar One"/>
                <a:cs typeface="Sigmar One"/>
                <a:sym typeface="Sigmar One"/>
              </a:rPr>
              <a:t>Class </a:t>
            </a:r>
          </a:p>
          <a:p>
            <a:pPr algn="ctr">
              <a:lnSpc>
                <a:spcPts val="15478"/>
              </a:lnSpc>
            </a:pPr>
            <a:r>
              <a:rPr lang="en-US" sz="10116" spc="404">
                <a:solidFill>
                  <a:srgbClr val="126C2A"/>
                </a:solidFill>
                <a:latin typeface="Sigmar One"/>
                <a:ea typeface="Sigmar One"/>
                <a:cs typeface="Sigmar One"/>
                <a:sym typeface="Sigmar One"/>
              </a:rPr>
              <a:t>analyzing</a:t>
            </a:r>
          </a:p>
          <a:p>
            <a:pPr algn="ctr">
              <a:lnSpc>
                <a:spcPts val="15478"/>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TextBox 2" id="2"/>
          <p:cNvSpPr txBox="true"/>
          <p:nvPr/>
        </p:nvSpPr>
        <p:spPr>
          <a:xfrm rot="0">
            <a:off x="5947954" y="-121456"/>
            <a:ext cx="5756672" cy="2109812"/>
          </a:xfrm>
          <a:prstGeom prst="rect">
            <a:avLst/>
          </a:prstGeom>
        </p:spPr>
        <p:txBody>
          <a:bodyPr anchor="t" rtlCol="false" tIns="0" lIns="0" bIns="0" rIns="0">
            <a:spAutoFit/>
          </a:bodyPr>
          <a:lstStyle/>
          <a:p>
            <a:pPr algn="ctr">
              <a:lnSpc>
                <a:spcPts val="9359"/>
              </a:lnSpc>
            </a:pPr>
            <a:r>
              <a:rPr lang="en-US" sz="6117" spc="244">
                <a:solidFill>
                  <a:srgbClr val="126C2A"/>
                </a:solidFill>
                <a:latin typeface="Sigmar One"/>
                <a:ea typeface="Sigmar One"/>
                <a:cs typeface="Sigmar One"/>
                <a:sym typeface="Sigmar One"/>
              </a:rPr>
              <a:t>GameState:</a:t>
            </a:r>
          </a:p>
          <a:p>
            <a:pPr algn="ctr">
              <a:lnSpc>
                <a:spcPts val="7676"/>
              </a:lnSpc>
              <a:spcBef>
                <a:spcPct val="0"/>
              </a:spcBef>
            </a:pPr>
          </a:p>
        </p:txBody>
      </p:sp>
      <p:sp>
        <p:nvSpPr>
          <p:cNvPr name="TextBox 3" id="3"/>
          <p:cNvSpPr txBox="true"/>
          <p:nvPr/>
        </p:nvSpPr>
        <p:spPr>
          <a:xfrm rot="0">
            <a:off x="0" y="923925"/>
            <a:ext cx="18288000" cy="4219575"/>
          </a:xfrm>
          <a:prstGeom prst="rect">
            <a:avLst/>
          </a:prstGeom>
        </p:spPr>
        <p:txBody>
          <a:bodyPr anchor="t" rtlCol="false" tIns="0" lIns="0" bIns="0" rIns="0">
            <a:spAutoFit/>
          </a:bodyPr>
          <a:lstStyle/>
          <a:p>
            <a:pPr algn="l">
              <a:lnSpc>
                <a:spcPts val="4820"/>
              </a:lnSpc>
            </a:pPr>
            <a:r>
              <a:rPr lang="en-US" sz="3150" spc="126">
                <a:solidFill>
                  <a:srgbClr val="000000"/>
                </a:solidFill>
                <a:latin typeface="Sigmar One"/>
                <a:ea typeface="Sigmar One"/>
                <a:cs typeface="Sigmar One"/>
                <a:sym typeface="Sigmar One"/>
              </a:rPr>
              <a:t>- GameState is the main class in the game, It extends from JFrame to display the game screen for user interaction.</a:t>
            </a:r>
          </a:p>
          <a:p>
            <a:pPr algn="l">
              <a:lnSpc>
                <a:spcPts val="4820"/>
              </a:lnSpc>
            </a:pPr>
            <a:r>
              <a:rPr lang="en-US" sz="3150" spc="126">
                <a:solidFill>
                  <a:srgbClr val="000000"/>
                </a:solidFill>
                <a:latin typeface="Sigmar One"/>
                <a:ea typeface="Sigmar One"/>
                <a:cs typeface="Sigmar One"/>
                <a:sym typeface="Sigmar One"/>
              </a:rPr>
              <a:t>- This class has several attributes and methods to manage the game state and actions. </a:t>
            </a:r>
          </a:p>
          <a:p>
            <a:pPr algn="l">
              <a:lnSpc>
                <a:spcPts val="4820"/>
              </a:lnSpc>
            </a:pPr>
          </a:p>
          <a:p>
            <a:pPr algn="l">
              <a:lnSpc>
                <a:spcPts val="4820"/>
              </a:lnSpc>
            </a:pPr>
            <a:r>
              <a:rPr lang="en-US" sz="3150" spc="126">
                <a:solidFill>
                  <a:srgbClr val="34524F"/>
                </a:solidFill>
                <a:latin typeface="Sigmar One"/>
                <a:ea typeface="Sigmar One"/>
                <a:cs typeface="Sigmar One"/>
                <a:sym typeface="Sigmar One"/>
              </a:rPr>
              <a:t>·</a:t>
            </a:r>
          </a:p>
          <a:p>
            <a:pPr algn="l">
              <a:lnSpc>
                <a:spcPts val="4820"/>
              </a:lnSpc>
              <a:spcBef>
                <a:spcPct val="0"/>
              </a:spcBef>
            </a:pPr>
          </a:p>
        </p:txBody>
      </p:sp>
      <p:sp>
        <p:nvSpPr>
          <p:cNvPr name="TextBox 4" id="4"/>
          <p:cNvSpPr txBox="true"/>
          <p:nvPr/>
        </p:nvSpPr>
        <p:spPr>
          <a:xfrm rot="0">
            <a:off x="-208268" y="3213029"/>
            <a:ext cx="9756238" cy="697253"/>
          </a:xfrm>
          <a:prstGeom prst="rect">
            <a:avLst/>
          </a:prstGeom>
        </p:spPr>
        <p:txBody>
          <a:bodyPr anchor="t" rtlCol="false" tIns="0" lIns="0" bIns="0" rIns="0">
            <a:spAutoFit/>
          </a:bodyPr>
          <a:lstStyle/>
          <a:p>
            <a:pPr algn="ctr">
              <a:lnSpc>
                <a:spcPts val="5840"/>
              </a:lnSpc>
              <a:spcBef>
                <a:spcPct val="0"/>
              </a:spcBef>
            </a:pPr>
            <a:r>
              <a:rPr lang="en-US" sz="3817" spc="152">
                <a:solidFill>
                  <a:srgbClr val="126C2A"/>
                </a:solidFill>
                <a:latin typeface="Sigmar One"/>
                <a:ea typeface="Sigmar One"/>
                <a:cs typeface="Sigmar One"/>
                <a:sym typeface="Sigmar One"/>
              </a:rPr>
              <a:t>Key attributes include:</a:t>
            </a:r>
          </a:p>
        </p:txBody>
      </p:sp>
      <p:sp>
        <p:nvSpPr>
          <p:cNvPr name="TextBox 5" id="5"/>
          <p:cNvSpPr txBox="true"/>
          <p:nvPr/>
        </p:nvSpPr>
        <p:spPr>
          <a:xfrm rot="0">
            <a:off x="0" y="3881707"/>
            <a:ext cx="18288000" cy="2600502"/>
          </a:xfrm>
          <a:prstGeom prst="rect">
            <a:avLst/>
          </a:prstGeom>
        </p:spPr>
        <p:txBody>
          <a:bodyPr anchor="t" rtlCol="false" tIns="0" lIns="0" bIns="0" rIns="0">
            <a:spAutoFit/>
          </a:bodyPr>
          <a:lstStyle/>
          <a:p>
            <a:pPr algn="l">
              <a:lnSpc>
                <a:spcPts val="5030"/>
              </a:lnSpc>
            </a:pPr>
            <a:r>
              <a:rPr lang="en-US" sz="3287" spc="131">
                <a:solidFill>
                  <a:srgbClr val="000000"/>
                </a:solidFill>
                <a:latin typeface="Sigmar One"/>
                <a:ea typeface="Sigmar One"/>
                <a:cs typeface="Sigmar One"/>
                <a:sym typeface="Sigmar One"/>
              </a:rPr>
              <a:t>·GS: a variable to represent the GameWindow class.</a:t>
            </a:r>
          </a:p>
          <a:p>
            <a:pPr algn="l">
              <a:lnSpc>
                <a:spcPts val="4877"/>
              </a:lnSpc>
            </a:pPr>
            <a:r>
              <a:rPr lang="en-US" sz="3187" spc="127">
                <a:solidFill>
                  <a:srgbClr val="000000"/>
                </a:solidFill>
                <a:latin typeface="Sigmar One"/>
                <a:ea typeface="Sigmar One"/>
                <a:cs typeface="Sigmar One"/>
                <a:sym typeface="Sigmar One"/>
              </a:rPr>
              <a:t>·PlantType: it represents all trees of enum data type such as Sun Flower, Pea Shooter, and Freeze Pea Shooter.</a:t>
            </a:r>
          </a:p>
          <a:p>
            <a:pPr algn="ctr">
              <a:lnSpc>
                <a:spcPts val="6084"/>
              </a:lnSpc>
              <a:spcBef>
                <a:spcPct val="0"/>
              </a:spcBef>
            </a:pPr>
          </a:p>
        </p:txBody>
      </p:sp>
      <p:sp>
        <p:nvSpPr>
          <p:cNvPr name="TextBox 6" id="6"/>
          <p:cNvSpPr txBox="true"/>
          <p:nvPr/>
        </p:nvSpPr>
        <p:spPr>
          <a:xfrm rot="0">
            <a:off x="-1179838" y="5728591"/>
            <a:ext cx="9756238" cy="697253"/>
          </a:xfrm>
          <a:prstGeom prst="rect">
            <a:avLst/>
          </a:prstGeom>
        </p:spPr>
        <p:txBody>
          <a:bodyPr anchor="t" rtlCol="false" tIns="0" lIns="0" bIns="0" rIns="0">
            <a:spAutoFit/>
          </a:bodyPr>
          <a:lstStyle/>
          <a:p>
            <a:pPr algn="ctr">
              <a:lnSpc>
                <a:spcPts val="5840"/>
              </a:lnSpc>
              <a:spcBef>
                <a:spcPct val="0"/>
              </a:spcBef>
            </a:pPr>
            <a:r>
              <a:rPr lang="en-US" sz="3817" spc="152">
                <a:solidFill>
                  <a:srgbClr val="126C2A"/>
                </a:solidFill>
                <a:latin typeface="Sigmar One"/>
                <a:ea typeface="Sigmar One"/>
                <a:cs typeface="Sigmar One"/>
                <a:sym typeface="Sigmar One"/>
              </a:rPr>
              <a:t>Methods include:</a:t>
            </a:r>
          </a:p>
        </p:txBody>
      </p:sp>
      <p:sp>
        <p:nvSpPr>
          <p:cNvPr name="TextBox 7" id="7"/>
          <p:cNvSpPr txBox="true"/>
          <p:nvPr/>
        </p:nvSpPr>
        <p:spPr>
          <a:xfrm rot="0">
            <a:off x="0" y="6404903"/>
            <a:ext cx="18288000" cy="3951137"/>
          </a:xfrm>
          <a:prstGeom prst="rect">
            <a:avLst/>
          </a:prstGeom>
        </p:spPr>
        <p:txBody>
          <a:bodyPr anchor="t" rtlCol="false" tIns="0" lIns="0" bIns="0" rIns="0">
            <a:spAutoFit/>
          </a:bodyPr>
          <a:lstStyle/>
          <a:p>
            <a:pPr algn="l">
              <a:lnSpc>
                <a:spcPts val="4576"/>
              </a:lnSpc>
            </a:pPr>
            <a:r>
              <a:rPr lang="en-US" sz="2991" spc="119">
                <a:solidFill>
                  <a:srgbClr val="000000"/>
                </a:solidFill>
                <a:latin typeface="Sigmar One"/>
                <a:ea typeface="Sigmar One"/>
                <a:cs typeface="Sigmar One"/>
                <a:sym typeface="Sigmar One"/>
              </a:rPr>
              <a:t>GameState(): this method creates a game screen and it consists of several classes like PlantCard, and GamePanel.</a:t>
            </a:r>
          </a:p>
          <a:p>
            <a:pPr algn="l">
              <a:lnSpc>
                <a:spcPts val="4882"/>
              </a:lnSpc>
            </a:pPr>
            <a:r>
              <a:rPr lang="en-US" sz="3191" spc="127">
                <a:solidFill>
                  <a:srgbClr val="000000"/>
                </a:solidFill>
                <a:latin typeface="Sigmar One"/>
                <a:ea typeface="Sigmar One"/>
                <a:cs typeface="Sigmar One"/>
                <a:sym typeface="Sigmar One"/>
              </a:rPr>
              <a:t>·Gamestate(Boolean b): the method will create a menu screen for the user to select the game mode and it contains a Menu class.</a:t>
            </a:r>
          </a:p>
          <a:p>
            <a:pPr algn="l">
              <a:lnSpc>
                <a:spcPts val="4576"/>
              </a:lnSpc>
            </a:pPr>
            <a:r>
              <a:rPr lang="en-US" sz="2991" spc="119">
                <a:solidFill>
                  <a:srgbClr val="000000"/>
                </a:solidFill>
                <a:latin typeface="Sigmar One"/>
                <a:ea typeface="Sigmar One"/>
                <a:cs typeface="Sigmar One"/>
                <a:sym typeface="Sigmar One"/>
              </a:rPr>
              <a:t>·begin(): method will close the menu screen and start the level when the user clicks on “Adventure” mode.</a:t>
            </a:r>
          </a:p>
          <a:p>
            <a:pPr algn="ctr">
              <a:lnSpc>
                <a:spcPts val="3199"/>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3F5F0"/>
        </a:solidFill>
      </p:bgPr>
    </p:bg>
    <p:spTree>
      <p:nvGrpSpPr>
        <p:cNvPr id="1" name=""/>
        <p:cNvGrpSpPr/>
        <p:nvPr/>
      </p:nvGrpSpPr>
      <p:grpSpPr>
        <a:xfrm>
          <a:off x="0" y="0"/>
          <a:ext cx="0" cy="0"/>
          <a:chOff x="0" y="0"/>
          <a:chExt cx="0" cy="0"/>
        </a:xfrm>
      </p:grpSpPr>
      <p:sp>
        <p:nvSpPr>
          <p:cNvPr name="TextBox 2" id="2"/>
          <p:cNvSpPr txBox="true"/>
          <p:nvPr/>
        </p:nvSpPr>
        <p:spPr>
          <a:xfrm rot="0">
            <a:off x="6211156" y="1906990"/>
            <a:ext cx="5865688" cy="1115212"/>
          </a:xfrm>
          <a:prstGeom prst="rect">
            <a:avLst/>
          </a:prstGeom>
        </p:spPr>
        <p:txBody>
          <a:bodyPr anchor="t" rtlCol="false" tIns="0" lIns="0" bIns="0" rIns="0">
            <a:spAutoFit/>
          </a:bodyPr>
          <a:lstStyle/>
          <a:p>
            <a:pPr algn="ctr">
              <a:lnSpc>
                <a:spcPts val="9359"/>
              </a:lnSpc>
              <a:spcBef>
                <a:spcPct val="0"/>
              </a:spcBef>
            </a:pPr>
            <a:r>
              <a:rPr lang="en-US" sz="6117" spc="244">
                <a:solidFill>
                  <a:srgbClr val="126C2A"/>
                </a:solidFill>
                <a:latin typeface="Sigmar One"/>
                <a:ea typeface="Sigmar One"/>
                <a:cs typeface="Sigmar One"/>
                <a:sym typeface="Sigmar One"/>
              </a:rPr>
              <a:t>GamePanel:</a:t>
            </a:r>
          </a:p>
        </p:txBody>
      </p:sp>
      <p:sp>
        <p:nvSpPr>
          <p:cNvPr name="TextBox 3" id="3"/>
          <p:cNvSpPr txBox="true"/>
          <p:nvPr/>
        </p:nvSpPr>
        <p:spPr>
          <a:xfrm rot="0">
            <a:off x="1338653" y="3958390"/>
            <a:ext cx="16949347" cy="3451860"/>
          </a:xfrm>
          <a:prstGeom prst="rect">
            <a:avLst/>
          </a:prstGeom>
        </p:spPr>
        <p:txBody>
          <a:bodyPr anchor="t" rtlCol="false" tIns="0" lIns="0" bIns="0" rIns="0">
            <a:spAutoFit/>
          </a:bodyPr>
          <a:lstStyle/>
          <a:p>
            <a:pPr algn="l">
              <a:lnSpc>
                <a:spcPts val="6676"/>
              </a:lnSpc>
            </a:pPr>
            <a:r>
              <a:rPr lang="en-US" sz="4363" spc="174">
                <a:solidFill>
                  <a:srgbClr val="000000"/>
                </a:solidFill>
                <a:latin typeface="Sigmar One"/>
                <a:ea typeface="Sigmar One"/>
                <a:cs typeface="Sigmar One"/>
                <a:sym typeface="Sigmar One"/>
              </a:rPr>
              <a:t>-This class implements MouseMotionListener to help the user use the mouse to interact with the plant tag and plant the tree.</a:t>
            </a:r>
          </a:p>
          <a:p>
            <a:pPr algn="ctr">
              <a:lnSpc>
                <a:spcPts val="7650"/>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AutoShape 2" id="2"/>
          <p:cNvSpPr/>
          <p:nvPr/>
        </p:nvSpPr>
        <p:spPr>
          <a:xfrm rot="0">
            <a:off x="4645971" y="0"/>
            <a:ext cx="13642029" cy="10287000"/>
          </a:xfrm>
          <a:prstGeom prst="rect">
            <a:avLst/>
          </a:prstGeom>
          <a:solidFill>
            <a:srgbClr val="F3F5F0"/>
          </a:solidFill>
        </p:spPr>
      </p:sp>
      <p:sp>
        <p:nvSpPr>
          <p:cNvPr name="TextBox 3" id="3"/>
          <p:cNvSpPr txBox="true"/>
          <p:nvPr/>
        </p:nvSpPr>
        <p:spPr>
          <a:xfrm rot="0">
            <a:off x="-229413" y="3086738"/>
            <a:ext cx="4875384" cy="3216909"/>
          </a:xfrm>
          <a:prstGeom prst="rect">
            <a:avLst/>
          </a:prstGeom>
        </p:spPr>
        <p:txBody>
          <a:bodyPr anchor="t" rtlCol="false" tIns="0" lIns="0" bIns="0" rIns="0">
            <a:spAutoFit/>
          </a:bodyPr>
          <a:lstStyle/>
          <a:p>
            <a:pPr algn="ctr">
              <a:lnSpc>
                <a:spcPts val="6440"/>
              </a:lnSpc>
            </a:pPr>
            <a:r>
              <a:rPr lang="en-US" sz="4600">
                <a:solidFill>
                  <a:srgbClr val="34524F"/>
                </a:solidFill>
                <a:latin typeface="Sigmar One"/>
                <a:ea typeface="Sigmar One"/>
                <a:cs typeface="Sigmar One"/>
                <a:sym typeface="Sigmar One"/>
              </a:rPr>
              <a:t>KEY ATTRIBUTES INCLUDE:</a:t>
            </a:r>
          </a:p>
          <a:p>
            <a:pPr algn="ctr">
              <a:lnSpc>
                <a:spcPts val="6440"/>
              </a:lnSpc>
            </a:pPr>
          </a:p>
        </p:txBody>
      </p:sp>
      <p:sp>
        <p:nvSpPr>
          <p:cNvPr name="TextBox 4" id="4"/>
          <p:cNvSpPr txBox="true"/>
          <p:nvPr/>
        </p:nvSpPr>
        <p:spPr>
          <a:xfrm rot="0">
            <a:off x="4645971" y="95603"/>
            <a:ext cx="13587178" cy="10017519"/>
          </a:xfrm>
          <a:prstGeom prst="rect">
            <a:avLst/>
          </a:prstGeom>
        </p:spPr>
        <p:txBody>
          <a:bodyPr anchor="t" rtlCol="false" tIns="0" lIns="0" bIns="0" rIns="0">
            <a:spAutoFit/>
          </a:bodyPr>
          <a:lstStyle/>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bgImage, peashooterImage, freezePeashooterImage,... these properties are of the Image data type and they all represent the images of plants, peas, zombies, and gardens.</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Colliders: is an Array to display the garden plot has a total of 45 squares. (5 rows and 9 columns).</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laneZombies and lanePeas: These properties use the ArrayList data type to represent zombies and peas that appear in 5 rows.</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activeSuns: is an ArrayList data type that shows how the sun behaves like falling to a random position, disappearing, or appearing from the sunflowers.</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redrawTimer, advancerTimer, sunProducer, zombieProducer: is the Timer data type to set the time to repeat in the delay time. (Ex: time delay=5000, 5000/1000= 5 seconds) </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sunScoreBoard: is a JLabel data type and it shows the sun score on the board.</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mouseX, and mouseY: are an int data type, that represents the position of the mouse.</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sunScore: is an int data type and it will update the sun score when the score is used or collected.</a:t>
            </a:r>
          </a:p>
          <a:p>
            <a:pPr algn="l" marL="515534" indent="-257767" lvl="1">
              <a:lnSpc>
                <a:spcPts val="3653"/>
              </a:lnSpc>
              <a:buFont typeface="Arial"/>
              <a:buChar char="•"/>
            </a:pPr>
            <a:r>
              <a:rPr lang="en-US" sz="2387" spc="95">
                <a:solidFill>
                  <a:srgbClr val="000000"/>
                </a:solidFill>
                <a:latin typeface="Sigmar One"/>
                <a:ea typeface="Sigmar One"/>
                <a:cs typeface="Sigmar One"/>
                <a:sym typeface="Sigmar One"/>
              </a:rPr>
              <a:t>Progress: is an int data type that will count to 150 and stop to show the challenge is done. (1 zombie = 10)</a:t>
            </a:r>
          </a:p>
          <a:p>
            <a:pPr algn="l" marL="494487" indent="-247243" lvl="1">
              <a:lnSpc>
                <a:spcPts val="3504"/>
              </a:lnSpc>
              <a:buFont typeface="Arial"/>
              <a:buChar char="•"/>
            </a:pP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AutoShape 2" id="2"/>
          <p:cNvSpPr/>
          <p:nvPr/>
        </p:nvSpPr>
        <p:spPr>
          <a:xfrm rot="0">
            <a:off x="4987532" y="0"/>
            <a:ext cx="13300468" cy="10287000"/>
          </a:xfrm>
          <a:prstGeom prst="rect">
            <a:avLst/>
          </a:prstGeom>
          <a:solidFill>
            <a:srgbClr val="F3F5F0"/>
          </a:solidFill>
        </p:spPr>
      </p:sp>
      <p:sp>
        <p:nvSpPr>
          <p:cNvPr name="TextBox 3" id="3"/>
          <p:cNvSpPr txBox="true"/>
          <p:nvPr/>
        </p:nvSpPr>
        <p:spPr>
          <a:xfrm rot="0">
            <a:off x="0" y="3728542"/>
            <a:ext cx="5530849" cy="2237740"/>
          </a:xfrm>
          <a:prstGeom prst="rect">
            <a:avLst/>
          </a:prstGeom>
        </p:spPr>
        <p:txBody>
          <a:bodyPr anchor="t" rtlCol="false" tIns="0" lIns="0" bIns="0" rIns="0">
            <a:spAutoFit/>
          </a:bodyPr>
          <a:lstStyle/>
          <a:p>
            <a:pPr algn="l">
              <a:lnSpc>
                <a:spcPts val="8959"/>
              </a:lnSpc>
            </a:pPr>
            <a:r>
              <a:rPr lang="en-US" sz="6399">
                <a:solidFill>
                  <a:srgbClr val="34524F"/>
                </a:solidFill>
                <a:latin typeface="Sigmar One"/>
                <a:ea typeface="Sigmar One"/>
                <a:cs typeface="Sigmar One"/>
                <a:sym typeface="Sigmar One"/>
              </a:rPr>
              <a:t>METHOD INCLUDES</a:t>
            </a:r>
          </a:p>
        </p:txBody>
      </p:sp>
      <p:sp>
        <p:nvSpPr>
          <p:cNvPr name="TextBox 4" id="4"/>
          <p:cNvSpPr txBox="true"/>
          <p:nvPr/>
        </p:nvSpPr>
        <p:spPr>
          <a:xfrm rot="0">
            <a:off x="4987532" y="-85725"/>
            <a:ext cx="13300468" cy="10500931"/>
          </a:xfrm>
          <a:prstGeom prst="rect">
            <a:avLst/>
          </a:prstGeom>
        </p:spPr>
        <p:txBody>
          <a:bodyPr anchor="t" rtlCol="false" tIns="0" lIns="0" bIns="0" rIns="0">
            <a:spAutoFit/>
          </a:bodyPr>
          <a:lstStyle/>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getSunScore(): will update the sun score.</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setSunScore( int sunScore): change the sun score when the user uses or collects.</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GamePanel( sunScoreboard JLabel): create a sun scoreboard, 45 squares with a loop command, and a garden to plant trees. It also creates a time loop for the sun maker, zombie maker, redraw timer, and advanced timer. Besides, this class accesses the image file to get an image of each of the above properties and creates a list of 5 arrays for zombie and bean sugar.</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advance(): to make the zombies and peas of 5 rows active at the same time.</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paintComponent(g Graphics): method to draw the appearance of plants such as: planting trees and zombies.</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mouseMoved(e: MouseEvent): support the user use the mouse to plant trees.</a:t>
            </a:r>
          </a:p>
          <a:p>
            <a:pPr algn="l" marL="582932" indent="-291466" lvl="1">
              <a:lnSpc>
                <a:spcPts val="4131"/>
              </a:lnSpc>
              <a:buFont typeface="Arial"/>
              <a:buChar char="•"/>
            </a:pPr>
            <a:r>
              <a:rPr lang="en-US" sz="2700" spc="108">
                <a:solidFill>
                  <a:srgbClr val="000000"/>
                </a:solidFill>
                <a:latin typeface="Sigmar One"/>
                <a:ea typeface="Sigmar One"/>
                <a:cs typeface="Sigmar One"/>
                <a:sym typeface="Sigmar One"/>
              </a:rPr>
              <a:t>setProgress(num: int): to display a notification when a player reaches a score equal to or greater than 150.</a:t>
            </a:r>
          </a:p>
          <a:p>
            <a:pPr algn="ctr">
              <a:lnSpc>
                <a:spcPts val="4590"/>
              </a:lnSpc>
              <a:spcBef>
                <a:spcPct val="0"/>
              </a:spcBef>
            </a:pP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TextBox 2" id="2"/>
          <p:cNvSpPr txBox="true"/>
          <p:nvPr/>
        </p:nvSpPr>
        <p:spPr>
          <a:xfrm rot="0">
            <a:off x="5688360" y="3318603"/>
            <a:ext cx="6911280" cy="1341147"/>
          </a:xfrm>
          <a:prstGeom prst="rect">
            <a:avLst/>
          </a:prstGeom>
        </p:spPr>
        <p:txBody>
          <a:bodyPr anchor="t" rtlCol="false" tIns="0" lIns="0" bIns="0" rIns="0">
            <a:spAutoFit/>
          </a:bodyPr>
          <a:lstStyle/>
          <a:p>
            <a:pPr algn="ctr">
              <a:lnSpc>
                <a:spcPts val="11195"/>
              </a:lnSpc>
              <a:spcBef>
                <a:spcPct val="0"/>
              </a:spcBef>
            </a:pPr>
            <a:r>
              <a:rPr lang="en-US" sz="7317" spc="292">
                <a:solidFill>
                  <a:srgbClr val="126C2A"/>
                </a:solidFill>
                <a:latin typeface="Sigmar One"/>
                <a:ea typeface="Sigmar One"/>
                <a:cs typeface="Sigmar One"/>
                <a:sym typeface="Sigmar One"/>
              </a:rPr>
              <a:t>Level Data:</a:t>
            </a:r>
          </a:p>
        </p:txBody>
      </p:sp>
      <p:sp>
        <p:nvSpPr>
          <p:cNvPr name="TextBox 3" id="3"/>
          <p:cNvSpPr txBox="true"/>
          <p:nvPr/>
        </p:nvSpPr>
        <p:spPr>
          <a:xfrm rot="0">
            <a:off x="1028700" y="4516874"/>
            <a:ext cx="16716345" cy="2635401"/>
          </a:xfrm>
          <a:prstGeom prst="rect">
            <a:avLst/>
          </a:prstGeom>
        </p:spPr>
        <p:txBody>
          <a:bodyPr anchor="t" rtlCol="false" tIns="0" lIns="0" bIns="0" rIns="0">
            <a:spAutoFit/>
          </a:bodyPr>
          <a:lstStyle/>
          <a:p>
            <a:pPr algn="ctr">
              <a:lnSpc>
                <a:spcPts val="7064"/>
              </a:lnSpc>
            </a:pPr>
            <a:r>
              <a:rPr lang="en-US" sz="4617" spc="184">
                <a:solidFill>
                  <a:srgbClr val="000000"/>
                </a:solidFill>
                <a:latin typeface="Sigmar One"/>
                <a:ea typeface="Sigmar One"/>
                <a:cs typeface="Sigmar One"/>
                <a:sym typeface="Sigmar One"/>
              </a:rPr>
              <a:t>- The class develops a difficult game mode for players.</a:t>
            </a:r>
          </a:p>
          <a:p>
            <a:pPr algn="ctr">
              <a:lnSpc>
                <a:spcPts val="7064"/>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0">
            <a:off x="10540142" y="519484"/>
            <a:ext cx="7231761" cy="8229600"/>
          </a:xfrm>
          <a:custGeom>
            <a:avLst/>
            <a:gdLst/>
            <a:ahLst/>
            <a:cxnLst/>
            <a:rect r="r" b="b" t="t" l="l"/>
            <a:pathLst>
              <a:path h="8229600" w="7231761">
                <a:moveTo>
                  <a:pt x="0" y="0"/>
                </a:moveTo>
                <a:lnTo>
                  <a:pt x="7231761" y="0"/>
                </a:lnTo>
                <a:lnTo>
                  <a:pt x="7231761"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5400000">
            <a:off x="1463752" y="2495297"/>
            <a:ext cx="14320234" cy="9812432"/>
          </a:xfrm>
          <a:custGeom>
            <a:avLst/>
            <a:gdLst/>
            <a:ahLst/>
            <a:cxnLst/>
            <a:rect r="r" b="b" t="t" l="l"/>
            <a:pathLst>
              <a:path h="9812432" w="14320234">
                <a:moveTo>
                  <a:pt x="0" y="0"/>
                </a:moveTo>
                <a:lnTo>
                  <a:pt x="14320234" y="0"/>
                </a:lnTo>
                <a:lnTo>
                  <a:pt x="14320234" y="9812432"/>
                </a:lnTo>
                <a:lnTo>
                  <a:pt x="0" y="9812432"/>
                </a:lnTo>
                <a:lnTo>
                  <a:pt x="0" y="0"/>
                </a:lnTo>
                <a:close/>
              </a:path>
            </a:pathLst>
          </a:custGeom>
          <a:blipFill>
            <a:blip r:embed="rId4"/>
            <a:stretch>
              <a:fillRect l="-11043" t="0" r="-11043" b="0"/>
            </a:stretch>
          </a:blipFill>
        </p:spPr>
      </p:sp>
      <p:sp>
        <p:nvSpPr>
          <p:cNvPr name="Freeform 5" id="5"/>
          <p:cNvSpPr/>
          <p:nvPr/>
        </p:nvSpPr>
        <p:spPr>
          <a:xfrm flipH="false" flipV="false" rot="0">
            <a:off x="2584592" y="7200900"/>
            <a:ext cx="2266122" cy="4114800"/>
          </a:xfrm>
          <a:custGeom>
            <a:avLst/>
            <a:gdLst/>
            <a:ahLst/>
            <a:cxnLst/>
            <a:rect r="r" b="b" t="t" l="l"/>
            <a:pathLst>
              <a:path h="4114800" w="2266122">
                <a:moveTo>
                  <a:pt x="0" y="0"/>
                </a:moveTo>
                <a:lnTo>
                  <a:pt x="2266122" y="0"/>
                </a:lnTo>
                <a:lnTo>
                  <a:pt x="2266122"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3164254" y="1752188"/>
            <a:ext cx="11464978" cy="2396433"/>
          </a:xfrm>
          <a:prstGeom prst="rect">
            <a:avLst/>
          </a:prstGeom>
        </p:spPr>
        <p:txBody>
          <a:bodyPr anchor="t" rtlCol="false" tIns="0" lIns="0" bIns="0" rIns="0">
            <a:spAutoFit/>
          </a:bodyPr>
          <a:lstStyle/>
          <a:p>
            <a:pPr algn="ctr">
              <a:lnSpc>
                <a:spcPts val="19638"/>
              </a:lnSpc>
              <a:spcBef>
                <a:spcPct val="0"/>
              </a:spcBef>
            </a:pPr>
            <a:r>
              <a:rPr lang="en-US" sz="14027">
                <a:solidFill>
                  <a:srgbClr val="A40224"/>
                </a:solidFill>
                <a:latin typeface="Genty"/>
                <a:ea typeface="Genty"/>
                <a:cs typeface="Genty"/>
                <a:sym typeface="Genty"/>
              </a:rPr>
              <a:t>Members</a:t>
            </a:r>
          </a:p>
        </p:txBody>
      </p:sp>
      <p:sp>
        <p:nvSpPr>
          <p:cNvPr name="TextBox 7" id="7"/>
          <p:cNvSpPr txBox="true"/>
          <p:nvPr/>
        </p:nvSpPr>
        <p:spPr>
          <a:xfrm rot="0">
            <a:off x="4850714" y="4833456"/>
            <a:ext cx="8014836" cy="3436762"/>
          </a:xfrm>
          <a:prstGeom prst="rect">
            <a:avLst/>
          </a:prstGeom>
        </p:spPr>
        <p:txBody>
          <a:bodyPr anchor="t" rtlCol="false" tIns="0" lIns="0" bIns="0" rIns="0">
            <a:spAutoFit/>
          </a:bodyPr>
          <a:lstStyle/>
          <a:p>
            <a:pPr algn="l">
              <a:lnSpc>
                <a:spcPts val="5443"/>
              </a:lnSpc>
            </a:pPr>
            <a:r>
              <a:rPr lang="en-US" sz="4733" b="true">
                <a:solidFill>
                  <a:srgbClr val="393939"/>
                </a:solidFill>
                <a:latin typeface="Arial Unicode Bold"/>
                <a:ea typeface="Arial Unicode Bold"/>
                <a:cs typeface="Arial Unicode Bold"/>
                <a:sym typeface="Arial Unicode Bold"/>
              </a:rPr>
              <a:t>Lê Trọng Vinh ITCSIU23045</a:t>
            </a:r>
          </a:p>
          <a:p>
            <a:pPr algn="l">
              <a:lnSpc>
                <a:spcPts val="5443"/>
              </a:lnSpc>
            </a:pPr>
            <a:r>
              <a:rPr lang="en-US" sz="4733" b="true">
                <a:solidFill>
                  <a:srgbClr val="393939"/>
                </a:solidFill>
                <a:latin typeface="Arial Unicode Bold"/>
                <a:ea typeface="Arial Unicode Bold"/>
                <a:cs typeface="Arial Unicode Bold"/>
                <a:sym typeface="Arial Unicode Bold"/>
              </a:rPr>
              <a:t>Nguyễn Phước Được ITCSIU23005</a:t>
            </a:r>
          </a:p>
          <a:p>
            <a:pPr algn="l">
              <a:lnSpc>
                <a:spcPts val="5443"/>
              </a:lnSpc>
            </a:pPr>
            <a:r>
              <a:rPr lang="en-US" sz="4733" b="true">
                <a:solidFill>
                  <a:srgbClr val="393939"/>
                </a:solidFill>
                <a:latin typeface="Arial Unicode Bold"/>
                <a:ea typeface="Arial Unicode Bold"/>
                <a:cs typeface="Arial Unicode Bold"/>
                <a:sym typeface="Arial Unicode Bold"/>
              </a:rPr>
              <a:t>Nguyễn Đức Quốc Anh ITITWE20018</a:t>
            </a:r>
          </a:p>
        </p:txBody>
      </p:sp>
      <p:sp>
        <p:nvSpPr>
          <p:cNvPr name="Freeform 8" id="8"/>
          <p:cNvSpPr/>
          <p:nvPr/>
        </p:nvSpPr>
        <p:spPr>
          <a:xfrm flipH="false" flipV="false" rot="0">
            <a:off x="8623869" y="-36692"/>
            <a:ext cx="545748" cy="556176"/>
          </a:xfrm>
          <a:custGeom>
            <a:avLst/>
            <a:gdLst/>
            <a:ahLst/>
            <a:cxnLst/>
            <a:rect r="r" b="b" t="t" l="l"/>
            <a:pathLst>
              <a:path h="556176" w="545748">
                <a:moveTo>
                  <a:pt x="0" y="0"/>
                </a:moveTo>
                <a:lnTo>
                  <a:pt x="545748" y="0"/>
                </a:lnTo>
                <a:lnTo>
                  <a:pt x="545748" y="556176"/>
                </a:lnTo>
                <a:lnTo>
                  <a:pt x="0" y="556176"/>
                </a:lnTo>
                <a:lnTo>
                  <a:pt x="0" y="0"/>
                </a:lnTo>
                <a:close/>
              </a:path>
            </a:pathLst>
          </a:custGeom>
          <a:blipFill>
            <a:blip r:embed="rId7"/>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p:cSld>
    <p:bg>
      <p:bgPr>
        <a:solidFill>
          <a:srgbClr val="D5ECB8"/>
        </a:solidFill>
      </p:bgPr>
    </p:bg>
    <p:spTree>
      <p:nvGrpSpPr>
        <p:cNvPr id="1" name=""/>
        <p:cNvGrpSpPr/>
        <p:nvPr/>
      </p:nvGrpSpPr>
      <p:grpSpPr>
        <a:xfrm>
          <a:off x="0" y="0"/>
          <a:ext cx="0" cy="0"/>
          <a:chOff x="0" y="0"/>
          <a:chExt cx="0" cy="0"/>
        </a:xfrm>
      </p:grpSpPr>
      <p:sp>
        <p:nvSpPr>
          <p:cNvPr name="TextBox 2" id="2"/>
          <p:cNvSpPr txBox="true"/>
          <p:nvPr/>
        </p:nvSpPr>
        <p:spPr>
          <a:xfrm rot="0">
            <a:off x="1028700" y="290866"/>
            <a:ext cx="8936906" cy="1740051"/>
          </a:xfrm>
          <a:prstGeom prst="rect">
            <a:avLst/>
          </a:prstGeom>
        </p:spPr>
        <p:txBody>
          <a:bodyPr anchor="t" rtlCol="false" tIns="0" lIns="0" bIns="0" rIns="0">
            <a:spAutoFit/>
          </a:bodyPr>
          <a:lstStyle/>
          <a:p>
            <a:pPr algn="ctr">
              <a:lnSpc>
                <a:spcPts val="7064"/>
              </a:lnSpc>
            </a:pPr>
            <a:r>
              <a:rPr lang="en-US" sz="4617" spc="184">
                <a:solidFill>
                  <a:srgbClr val="126C2A"/>
                </a:solidFill>
                <a:latin typeface="Sigmar One"/>
                <a:ea typeface="Sigmar One"/>
                <a:cs typeface="Sigmar One"/>
                <a:sym typeface="Sigmar One"/>
              </a:rPr>
              <a:t>Key attributes include:</a:t>
            </a:r>
          </a:p>
          <a:p>
            <a:pPr algn="ctr">
              <a:lnSpc>
                <a:spcPts val="7064"/>
              </a:lnSpc>
              <a:spcBef>
                <a:spcPct val="0"/>
              </a:spcBef>
            </a:pPr>
          </a:p>
        </p:txBody>
      </p:sp>
      <p:sp>
        <p:nvSpPr>
          <p:cNvPr name="TextBox 3" id="3"/>
          <p:cNvSpPr txBox="true"/>
          <p:nvPr/>
        </p:nvSpPr>
        <p:spPr>
          <a:xfrm rot="0">
            <a:off x="0" y="1137079"/>
            <a:ext cx="17259300" cy="5198005"/>
          </a:xfrm>
          <a:prstGeom prst="rect">
            <a:avLst/>
          </a:prstGeom>
        </p:spPr>
        <p:txBody>
          <a:bodyPr anchor="t" rtlCol="false" tIns="0" lIns="0" bIns="0" rIns="0">
            <a:spAutoFit/>
          </a:bodyPr>
          <a:lstStyle/>
          <a:p>
            <a:pPr algn="l" marL="651512" indent="-325756" lvl="1">
              <a:lnSpc>
                <a:spcPts val="4617"/>
              </a:lnSpc>
              <a:buFont typeface="Arial"/>
              <a:buChar char="•"/>
            </a:pPr>
            <a:r>
              <a:rPr lang="en-US" sz="3017" spc="120">
                <a:solidFill>
                  <a:srgbClr val="000000"/>
                </a:solidFill>
                <a:latin typeface="Sigmar One"/>
                <a:ea typeface="Sigmar One"/>
                <a:cs typeface="Sigmar One"/>
                <a:sym typeface="Sigmar One"/>
              </a:rPr>
              <a:t>Lvl: is a String data type and it equal to “1”. It means that this is the easy level.</a:t>
            </a:r>
          </a:p>
          <a:p>
            <a:pPr algn="l" marL="651512" indent="-325756" lvl="1">
              <a:lnSpc>
                <a:spcPts val="4617"/>
              </a:lnSpc>
              <a:buFont typeface="Arial"/>
              <a:buChar char="•"/>
            </a:pPr>
            <a:r>
              <a:rPr lang="en-US" sz="3017" spc="120">
                <a:solidFill>
                  <a:srgbClr val="000000"/>
                </a:solidFill>
                <a:latin typeface="Sigmar One"/>
                <a:ea typeface="Sigmar One"/>
                <a:cs typeface="Sigmar One"/>
                <a:sym typeface="Sigmar One"/>
              </a:rPr>
              <a:t>Level [] []: is a String data type and it is created by 2 Arrays. It contains two types of zombies such as: normal zombies, normal zombies, and cone-headed zombies (the second array ensures that the spawn rate of the cone-headed zombies is small and makes the game easier.)</a:t>
            </a:r>
          </a:p>
          <a:p>
            <a:pPr algn="l" marL="651512" indent="-325756" lvl="1">
              <a:lnSpc>
                <a:spcPts val="4617"/>
              </a:lnSpc>
              <a:buFont typeface="Arial"/>
              <a:buChar char="•"/>
            </a:pPr>
            <a:r>
              <a:rPr lang="en-US" sz="3017" spc="120">
                <a:solidFill>
                  <a:srgbClr val="000000"/>
                </a:solidFill>
                <a:latin typeface="Sigmar One"/>
                <a:ea typeface="Sigmar One"/>
                <a:cs typeface="Sigmar One"/>
                <a:sym typeface="Sigmar One"/>
              </a:rPr>
              <a:t>LevelValue [] [] []: is an int data type and it has 3 arrays to make normal zombies appear more than hat-headed zombies.</a:t>
            </a:r>
          </a:p>
        </p:txBody>
      </p:sp>
      <p:sp>
        <p:nvSpPr>
          <p:cNvPr name="TextBox 4" id="4"/>
          <p:cNvSpPr txBox="true"/>
          <p:nvPr/>
        </p:nvSpPr>
        <p:spPr>
          <a:xfrm rot="0">
            <a:off x="1028700" y="6419469"/>
            <a:ext cx="6481614" cy="1740051"/>
          </a:xfrm>
          <a:prstGeom prst="rect">
            <a:avLst/>
          </a:prstGeom>
        </p:spPr>
        <p:txBody>
          <a:bodyPr anchor="t" rtlCol="false" tIns="0" lIns="0" bIns="0" rIns="0">
            <a:spAutoFit/>
          </a:bodyPr>
          <a:lstStyle/>
          <a:p>
            <a:pPr algn="ctr">
              <a:lnSpc>
                <a:spcPts val="7064"/>
              </a:lnSpc>
            </a:pPr>
            <a:r>
              <a:rPr lang="en-US" sz="4617" spc="184">
                <a:solidFill>
                  <a:srgbClr val="126C2A"/>
                </a:solidFill>
                <a:latin typeface="Sigmar One"/>
                <a:ea typeface="Sigmar One"/>
                <a:cs typeface="Sigmar One"/>
                <a:sym typeface="Sigmar One"/>
              </a:rPr>
              <a:t>Methods include:</a:t>
            </a:r>
          </a:p>
          <a:p>
            <a:pPr algn="ctr">
              <a:lnSpc>
                <a:spcPts val="7064"/>
              </a:lnSpc>
              <a:spcBef>
                <a:spcPct val="0"/>
              </a:spcBef>
            </a:pPr>
          </a:p>
        </p:txBody>
      </p:sp>
      <p:sp>
        <p:nvSpPr>
          <p:cNvPr name="TextBox 5" id="5"/>
          <p:cNvSpPr txBox="true"/>
          <p:nvPr/>
        </p:nvSpPr>
        <p:spPr>
          <a:xfrm rot="0">
            <a:off x="0" y="7275207"/>
            <a:ext cx="17599761" cy="2722457"/>
          </a:xfrm>
          <a:prstGeom prst="rect">
            <a:avLst/>
          </a:prstGeom>
        </p:spPr>
        <p:txBody>
          <a:bodyPr anchor="t" rtlCol="false" tIns="0" lIns="0" bIns="0" rIns="0">
            <a:spAutoFit/>
          </a:bodyPr>
          <a:lstStyle/>
          <a:p>
            <a:pPr algn="l" marL="629922" indent="-314961" lvl="1">
              <a:lnSpc>
                <a:spcPts val="4464"/>
              </a:lnSpc>
              <a:buFont typeface="Arial"/>
              <a:buChar char="•"/>
            </a:pPr>
            <a:r>
              <a:rPr lang="en-US" sz="2917" spc="116">
                <a:solidFill>
                  <a:srgbClr val="000000"/>
                </a:solidFill>
                <a:latin typeface="Sigmar One"/>
                <a:ea typeface="Sigmar One"/>
                <a:cs typeface="Sigmar One"/>
                <a:sym typeface="Sigmar One"/>
              </a:rPr>
              <a:t>LevelData(): create a file that stores the levels the player has played.</a:t>
            </a:r>
          </a:p>
          <a:p>
            <a:pPr algn="l" marL="629922" indent="-314961" lvl="1">
              <a:lnSpc>
                <a:spcPts val="4464"/>
              </a:lnSpc>
              <a:buFont typeface="Arial"/>
              <a:buChar char="•"/>
            </a:pPr>
            <a:r>
              <a:rPr lang="en-US" sz="2917" spc="116">
                <a:solidFill>
                  <a:srgbClr val="000000"/>
                </a:solidFill>
                <a:latin typeface="Sigmar One"/>
                <a:ea typeface="Sigmar One"/>
                <a:cs typeface="Sigmar One"/>
                <a:sym typeface="Sigmar One"/>
              </a:rPr>
              <a:t>write(String lvl): to update the data of players who have passed the stage and move on to the next stage.</a:t>
            </a:r>
          </a:p>
          <a:p>
            <a:pPr algn="ctr">
              <a:lnSpc>
                <a:spcPts val="4005"/>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295" t="0" r="295" b="0"/>
          <a:stretch>
            <a:fillRect/>
          </a:stretch>
        </p:blipFill>
        <p:spPr>
          <a:xfrm flipH="false" flipV="false" rot="0">
            <a:off x="3354236" y="0"/>
            <a:ext cx="11579528" cy="10074189"/>
          </a:xfrm>
          <a:prstGeom prst="rect">
            <a:avLst/>
          </a:prstGeom>
        </p:spPr>
      </p:pic>
    </p:spTree>
  </p:cSld>
  <p:clrMapOvr>
    <a:masterClrMapping/>
  </p:clrMapOvr>
  <p:timing>
    <p:tnLst>
      <p:par>
        <p:cTn dur="indefinite" restart="never" nodeType="tmRoot">
          <p:childTnLst>
            <p:video>
              <p:cMediaNode vol="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sp>
        <p:nvSpPr>
          <p:cNvPr name="Freeform 3" id="3"/>
          <p:cNvSpPr/>
          <p:nvPr/>
        </p:nvSpPr>
        <p:spPr>
          <a:xfrm flipH="false" flipV="false" rot="-10800000">
            <a:off x="125216" y="514350"/>
            <a:ext cx="16495857" cy="9258300"/>
          </a:xfrm>
          <a:custGeom>
            <a:avLst/>
            <a:gdLst/>
            <a:ahLst/>
            <a:cxnLst/>
            <a:rect r="r" b="b" t="t" l="l"/>
            <a:pathLst>
              <a:path h="9258300" w="16495857">
                <a:moveTo>
                  <a:pt x="0" y="0"/>
                </a:moveTo>
                <a:lnTo>
                  <a:pt x="16495858" y="0"/>
                </a:lnTo>
                <a:lnTo>
                  <a:pt x="16495858" y="9258300"/>
                </a:lnTo>
                <a:lnTo>
                  <a:pt x="0" y="9258300"/>
                </a:lnTo>
                <a:lnTo>
                  <a:pt x="0" y="0"/>
                </a:lnTo>
                <a:close/>
              </a:path>
            </a:pathLst>
          </a:custGeom>
          <a:blipFill>
            <a:blip r:embed="rId3"/>
            <a:stretch>
              <a:fillRect l="0" t="0" r="0" b="0"/>
            </a:stretch>
          </a:blipFill>
        </p:spPr>
      </p:sp>
      <p:sp>
        <p:nvSpPr>
          <p:cNvPr name="Freeform 4" id="4"/>
          <p:cNvSpPr/>
          <p:nvPr/>
        </p:nvSpPr>
        <p:spPr>
          <a:xfrm flipH="false" flipV="false" rot="0">
            <a:off x="1508489" y="1463972"/>
            <a:ext cx="826174" cy="841961"/>
          </a:xfrm>
          <a:custGeom>
            <a:avLst/>
            <a:gdLst/>
            <a:ahLst/>
            <a:cxnLst/>
            <a:rect r="r" b="b" t="t" l="l"/>
            <a:pathLst>
              <a:path h="841961" w="826174">
                <a:moveTo>
                  <a:pt x="0" y="0"/>
                </a:moveTo>
                <a:lnTo>
                  <a:pt x="826174" y="0"/>
                </a:lnTo>
                <a:lnTo>
                  <a:pt x="826174" y="841961"/>
                </a:lnTo>
                <a:lnTo>
                  <a:pt x="0" y="841961"/>
                </a:lnTo>
                <a:lnTo>
                  <a:pt x="0" y="0"/>
                </a:lnTo>
                <a:close/>
              </a:path>
            </a:pathLst>
          </a:custGeom>
          <a:blipFill>
            <a:blip r:embed="rId4"/>
            <a:stretch>
              <a:fillRect l="0" t="0" r="0" b="0"/>
            </a:stretch>
          </a:blipFill>
        </p:spPr>
      </p:sp>
      <p:sp>
        <p:nvSpPr>
          <p:cNvPr name="TextBox 5" id="5"/>
          <p:cNvSpPr txBox="true"/>
          <p:nvPr/>
        </p:nvSpPr>
        <p:spPr>
          <a:xfrm rot="0">
            <a:off x="1921576" y="1104900"/>
            <a:ext cx="11368664" cy="2263276"/>
          </a:xfrm>
          <a:prstGeom prst="rect">
            <a:avLst/>
          </a:prstGeom>
        </p:spPr>
        <p:txBody>
          <a:bodyPr anchor="t" rtlCol="false" tIns="0" lIns="0" bIns="0" rIns="0">
            <a:spAutoFit/>
          </a:bodyPr>
          <a:lstStyle/>
          <a:p>
            <a:pPr algn="ctr">
              <a:lnSpc>
                <a:spcPts val="17664"/>
              </a:lnSpc>
            </a:pPr>
            <a:r>
              <a:rPr lang="en-US" sz="15360">
                <a:solidFill>
                  <a:srgbClr val="7E483B"/>
                </a:solidFill>
                <a:latin typeface="Genty"/>
                <a:ea typeface="Genty"/>
                <a:cs typeface="Genty"/>
                <a:sym typeface="Genty"/>
              </a:rPr>
              <a:t>Introduction</a:t>
            </a:r>
          </a:p>
        </p:txBody>
      </p:sp>
      <p:grpSp>
        <p:nvGrpSpPr>
          <p:cNvPr name="Group 6" id="6"/>
          <p:cNvGrpSpPr>
            <a:grpSpLocks noChangeAspect="true"/>
          </p:cNvGrpSpPr>
          <p:nvPr/>
        </p:nvGrpSpPr>
        <p:grpSpPr>
          <a:xfrm rot="0">
            <a:off x="12686892" y="2880880"/>
            <a:ext cx="5436856" cy="7083397"/>
            <a:chOff x="0" y="0"/>
            <a:chExt cx="4013200" cy="5228590"/>
          </a:xfrm>
        </p:grpSpPr>
        <p:sp>
          <p:nvSpPr>
            <p:cNvPr name="Freeform 7" id="7"/>
            <p:cNvSpPr/>
            <p:nvPr/>
          </p:nvSpPr>
          <p:spPr>
            <a:xfrm flipH="false" flipV="false" rot="0">
              <a:off x="270510" y="270510"/>
              <a:ext cx="3473450" cy="4687570"/>
            </a:xfrm>
            <a:custGeom>
              <a:avLst/>
              <a:gdLst/>
              <a:ahLst/>
              <a:cxnLst/>
              <a:rect r="r" b="b" t="t" l="l"/>
              <a:pathLst>
                <a:path h="4687570" w="3473450">
                  <a:moveTo>
                    <a:pt x="0" y="0"/>
                  </a:moveTo>
                  <a:lnTo>
                    <a:pt x="3473450" y="0"/>
                  </a:lnTo>
                  <a:lnTo>
                    <a:pt x="3473450" y="4687570"/>
                  </a:lnTo>
                  <a:lnTo>
                    <a:pt x="0" y="4687570"/>
                  </a:lnTo>
                  <a:lnTo>
                    <a:pt x="0" y="0"/>
                  </a:lnTo>
                  <a:close/>
                </a:path>
              </a:pathLst>
            </a:custGeom>
            <a:blipFill>
              <a:blip r:embed="rId5"/>
              <a:stretch>
                <a:fillRect l="-9868" t="-28926" r="-170069" b="0"/>
              </a:stretch>
            </a:blipFill>
          </p:spPr>
        </p:sp>
        <p:sp>
          <p:nvSpPr>
            <p:cNvPr name="Freeform 8" id="8"/>
            <p:cNvSpPr/>
            <p:nvPr/>
          </p:nvSpPr>
          <p:spPr>
            <a:xfrm flipH="false" flipV="false" rot="0">
              <a:off x="0" y="0"/>
              <a:ext cx="4013200" cy="5228590"/>
            </a:xfrm>
            <a:custGeom>
              <a:avLst/>
              <a:gdLst/>
              <a:ahLst/>
              <a:cxnLst/>
              <a:rect r="r" b="b" t="t" l="l"/>
              <a:pathLst>
                <a:path h="5228590" w="4013200">
                  <a:moveTo>
                    <a:pt x="4013200" y="5228590"/>
                  </a:moveTo>
                  <a:lnTo>
                    <a:pt x="0" y="5228590"/>
                  </a:lnTo>
                  <a:lnTo>
                    <a:pt x="0" y="0"/>
                  </a:lnTo>
                  <a:lnTo>
                    <a:pt x="4013200" y="0"/>
                  </a:lnTo>
                  <a:lnTo>
                    <a:pt x="4013200" y="5228590"/>
                  </a:lnTo>
                  <a:close/>
                  <a:moveTo>
                    <a:pt x="106680" y="5121910"/>
                  </a:moveTo>
                  <a:lnTo>
                    <a:pt x="3907790" y="5121910"/>
                  </a:lnTo>
                  <a:lnTo>
                    <a:pt x="3907790" y="106680"/>
                  </a:lnTo>
                  <a:lnTo>
                    <a:pt x="106680" y="106680"/>
                  </a:lnTo>
                  <a:lnTo>
                    <a:pt x="106680" y="5121910"/>
                  </a:lnTo>
                  <a:close/>
                  <a:moveTo>
                    <a:pt x="3793490" y="5008880"/>
                  </a:moveTo>
                  <a:lnTo>
                    <a:pt x="219710" y="5008880"/>
                  </a:lnTo>
                  <a:lnTo>
                    <a:pt x="219710" y="219710"/>
                  </a:lnTo>
                  <a:lnTo>
                    <a:pt x="3794760" y="219710"/>
                  </a:lnTo>
                  <a:lnTo>
                    <a:pt x="3793490" y="5008880"/>
                  </a:lnTo>
                  <a:close/>
                  <a:moveTo>
                    <a:pt x="321310" y="4907280"/>
                  </a:moveTo>
                  <a:lnTo>
                    <a:pt x="3693160" y="4907280"/>
                  </a:lnTo>
                  <a:lnTo>
                    <a:pt x="3693160" y="321310"/>
                  </a:lnTo>
                  <a:lnTo>
                    <a:pt x="321310" y="321310"/>
                  </a:lnTo>
                  <a:lnTo>
                    <a:pt x="321310" y="4907280"/>
                  </a:lnTo>
                  <a:close/>
                </a:path>
              </a:pathLst>
            </a:custGeom>
            <a:solidFill>
              <a:srgbClr val="7E483B"/>
            </a:solidFill>
          </p:spPr>
        </p:sp>
      </p:grpSp>
      <p:sp>
        <p:nvSpPr>
          <p:cNvPr name="TextBox 9" id="9"/>
          <p:cNvSpPr txBox="true"/>
          <p:nvPr/>
        </p:nvSpPr>
        <p:spPr>
          <a:xfrm rot="0">
            <a:off x="1229732" y="3859353"/>
            <a:ext cx="11375034" cy="1469199"/>
          </a:xfrm>
          <a:prstGeom prst="rect">
            <a:avLst/>
          </a:prstGeom>
        </p:spPr>
        <p:txBody>
          <a:bodyPr anchor="t" rtlCol="false" tIns="0" lIns="0" bIns="0" rIns="0">
            <a:spAutoFit/>
          </a:bodyPr>
          <a:lstStyle/>
          <a:p>
            <a:pPr algn="l">
              <a:lnSpc>
                <a:spcPts val="3875"/>
              </a:lnSpc>
            </a:pPr>
            <a:r>
              <a:rPr lang="en-US" sz="3369" spc="134" b="true">
                <a:solidFill>
                  <a:srgbClr val="3D2214"/>
                </a:solidFill>
                <a:latin typeface="Monterchi Sans Bold"/>
                <a:ea typeface="Monterchi Sans Bold"/>
                <a:cs typeface="Monterchi Sans Bold"/>
                <a:sym typeface="Monterchi Sans Bold"/>
              </a:rPr>
              <a:t>Plants vs Zombies was released on 5/5/2009. </a:t>
            </a:r>
            <a:r>
              <a:rPr lang="en-US" sz="3369" spc="134" b="true">
                <a:solidFill>
                  <a:srgbClr val="3D2214"/>
                </a:solidFill>
                <a:latin typeface="Monterchi Sans Bold"/>
                <a:ea typeface="Monterchi Sans Bold"/>
                <a:cs typeface="Monterchi Sans Bold"/>
                <a:sym typeface="Monterchi Sans Bold"/>
              </a:rPr>
              <a:t>The game is a tower defense video game developed by PopCap Games.</a:t>
            </a:r>
          </a:p>
          <a:p>
            <a:pPr algn="l">
              <a:lnSpc>
                <a:spcPts val="3875"/>
              </a:lnSpc>
            </a:pPr>
          </a:p>
        </p:txBody>
      </p:sp>
      <p:sp>
        <p:nvSpPr>
          <p:cNvPr name="TextBox 10" id="10"/>
          <p:cNvSpPr txBox="true"/>
          <p:nvPr/>
        </p:nvSpPr>
        <p:spPr>
          <a:xfrm rot="0">
            <a:off x="1311858" y="4413663"/>
            <a:ext cx="11210782" cy="3412300"/>
          </a:xfrm>
          <a:prstGeom prst="rect">
            <a:avLst/>
          </a:prstGeom>
        </p:spPr>
        <p:txBody>
          <a:bodyPr anchor="t" rtlCol="false" tIns="0" lIns="0" bIns="0" rIns="0">
            <a:spAutoFit/>
          </a:bodyPr>
          <a:lstStyle/>
          <a:p>
            <a:pPr algn="l">
              <a:lnSpc>
                <a:spcPts val="3875"/>
              </a:lnSpc>
            </a:pPr>
          </a:p>
          <a:p>
            <a:pPr algn="l">
              <a:lnSpc>
                <a:spcPts val="3875"/>
              </a:lnSpc>
            </a:pPr>
          </a:p>
          <a:p>
            <a:pPr algn="l">
              <a:lnSpc>
                <a:spcPts val="3875"/>
              </a:lnSpc>
            </a:pPr>
            <a:r>
              <a:rPr lang="en-US" sz="3370" spc="134" b="true">
                <a:solidFill>
                  <a:srgbClr val="3D2214"/>
                </a:solidFill>
                <a:latin typeface="Monterchi Sans Bold"/>
                <a:ea typeface="Monterchi Sans Bold"/>
                <a:cs typeface="Monterchi Sans Bold"/>
                <a:sym typeface="Monterchi Sans Bold"/>
              </a:rPr>
              <a:t>The object of the game is to collect a currency called "sun" to buy plants. If a zombie passes all your defenses, the level is considered fa﻿iled, and the player will have to restart the level there.</a:t>
            </a:r>
          </a:p>
          <a:p>
            <a:pPr algn="l">
              <a:lnSpc>
                <a:spcPts val="3875"/>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sp>
        <p:nvSpPr>
          <p:cNvPr name="Freeform 2" id="2"/>
          <p:cNvSpPr/>
          <p:nvPr/>
        </p:nvSpPr>
        <p:spPr>
          <a:xfrm flipH="false" flipV="false" rot="0">
            <a:off x="514350" y="0"/>
            <a:ext cx="17259300" cy="10287000"/>
          </a:xfrm>
          <a:custGeom>
            <a:avLst/>
            <a:gdLst/>
            <a:ahLst/>
            <a:cxnLst/>
            <a:rect r="r" b="b" t="t" l="l"/>
            <a:pathLst>
              <a:path h="10287000" w="17259300">
                <a:moveTo>
                  <a:pt x="0" y="0"/>
                </a:moveTo>
                <a:lnTo>
                  <a:pt x="17259300" y="0"/>
                </a:lnTo>
                <a:lnTo>
                  <a:pt x="17259300" y="10287000"/>
                </a:lnTo>
                <a:lnTo>
                  <a:pt x="0" y="10287000"/>
                </a:lnTo>
                <a:lnTo>
                  <a:pt x="0" y="0"/>
                </a:lnTo>
                <a:close/>
              </a:path>
            </a:pathLst>
          </a:custGeom>
          <a:blipFill>
            <a:blip r:embed="rId2"/>
            <a:stretch>
              <a:fillRect l="0" t="-249" r="0" b="-249"/>
            </a:stretch>
          </a:blipFill>
        </p:spPr>
      </p:sp>
      <p:sp>
        <p:nvSpPr>
          <p:cNvPr name="TextBox 3" id="3"/>
          <p:cNvSpPr txBox="true"/>
          <p:nvPr/>
        </p:nvSpPr>
        <p:spPr>
          <a:xfrm rot="0">
            <a:off x="1028700" y="99904"/>
            <a:ext cx="1396529" cy="732792"/>
          </a:xfrm>
          <a:prstGeom prst="rect">
            <a:avLst/>
          </a:prstGeom>
        </p:spPr>
        <p:txBody>
          <a:bodyPr anchor="t" rtlCol="false" tIns="0" lIns="0" bIns="0" rIns="0">
            <a:spAutoFit/>
          </a:bodyPr>
          <a:lstStyle/>
          <a:p>
            <a:pPr algn="ctr">
              <a:lnSpc>
                <a:spcPts val="5060"/>
              </a:lnSpc>
              <a:spcBef>
                <a:spcPct val="0"/>
              </a:spcBef>
            </a:pPr>
            <a:r>
              <a:rPr lang="en-US" b="true" sz="4400">
                <a:solidFill>
                  <a:srgbClr val="000000"/>
                </a:solidFill>
                <a:latin typeface="Arial Bold"/>
                <a:ea typeface="Arial Bold"/>
                <a:cs typeface="Arial Bold"/>
                <a:sym typeface="Arial Bold"/>
              </a:rPr>
              <a:t>UML: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09990">
            <a:off x="-296935" y="-548610"/>
            <a:ext cx="18881871" cy="11384220"/>
          </a:xfrm>
          <a:custGeom>
            <a:avLst/>
            <a:gdLst/>
            <a:ahLst/>
            <a:cxnLst/>
            <a:rect r="r" b="b" t="t" l="l"/>
            <a:pathLst>
              <a:path h="11384220" w="18881871">
                <a:moveTo>
                  <a:pt x="0" y="1116406"/>
                </a:moveTo>
                <a:lnTo>
                  <a:pt x="18253892" y="0"/>
                </a:lnTo>
                <a:lnTo>
                  <a:pt x="18881870" y="10267814"/>
                </a:lnTo>
                <a:lnTo>
                  <a:pt x="627978" y="11384220"/>
                </a:lnTo>
                <a:lnTo>
                  <a:pt x="0" y="1116406"/>
                </a:lnTo>
                <a:close/>
              </a:path>
            </a:pathLst>
          </a:custGeom>
          <a:blipFill>
            <a:blip r:embed="rId2"/>
            <a:stretch>
              <a:fillRect l="0" t="-78077" r="-1486" b="-81883"/>
            </a:stretch>
          </a:blipFill>
        </p:spPr>
      </p:sp>
      <p:grpSp>
        <p:nvGrpSpPr>
          <p:cNvPr name="Group 3" id="3"/>
          <p:cNvGrpSpPr/>
          <p:nvPr/>
        </p:nvGrpSpPr>
        <p:grpSpPr>
          <a:xfrm rot="0">
            <a:off x="7353346" y="6739570"/>
            <a:ext cx="1125600" cy="793076"/>
            <a:chOff x="0" y="0"/>
            <a:chExt cx="1500800" cy="1057435"/>
          </a:xfrm>
        </p:grpSpPr>
        <p:sp>
          <p:nvSpPr>
            <p:cNvPr name="Freeform 4" id="4"/>
            <p:cNvSpPr/>
            <p:nvPr/>
          </p:nvSpPr>
          <p:spPr>
            <a:xfrm flipH="false" flipV="false" rot="0">
              <a:off x="0" y="9756"/>
              <a:ext cx="750400" cy="1047679"/>
            </a:xfrm>
            <a:custGeom>
              <a:avLst/>
              <a:gdLst/>
              <a:ahLst/>
              <a:cxnLst/>
              <a:rect r="r" b="b" t="t" l="l"/>
              <a:pathLst>
                <a:path h="1047679" w="750400">
                  <a:moveTo>
                    <a:pt x="0" y="0"/>
                  </a:moveTo>
                  <a:lnTo>
                    <a:pt x="750400" y="0"/>
                  </a:lnTo>
                  <a:lnTo>
                    <a:pt x="750400" y="1047679"/>
                  </a:lnTo>
                  <a:lnTo>
                    <a:pt x="0" y="1047679"/>
                  </a:lnTo>
                  <a:lnTo>
                    <a:pt x="0" y="0"/>
                  </a:lnTo>
                  <a:close/>
                </a:path>
              </a:pathLst>
            </a:custGeom>
            <a:blipFill>
              <a:blip r:embed="rId3"/>
              <a:stretch>
                <a:fillRect l="0" t="0" r="0" b="0"/>
              </a:stretch>
            </a:blipFill>
          </p:spPr>
        </p:sp>
        <p:sp>
          <p:nvSpPr>
            <p:cNvPr name="Freeform 5" id="5"/>
            <p:cNvSpPr/>
            <p:nvPr/>
          </p:nvSpPr>
          <p:spPr>
            <a:xfrm flipH="false" flipV="false" rot="0">
              <a:off x="750400" y="0"/>
              <a:ext cx="750400" cy="1047679"/>
            </a:xfrm>
            <a:custGeom>
              <a:avLst/>
              <a:gdLst/>
              <a:ahLst/>
              <a:cxnLst/>
              <a:rect r="r" b="b" t="t" l="l"/>
              <a:pathLst>
                <a:path h="1047679" w="750400">
                  <a:moveTo>
                    <a:pt x="0" y="0"/>
                  </a:moveTo>
                  <a:lnTo>
                    <a:pt x="750400" y="0"/>
                  </a:lnTo>
                  <a:lnTo>
                    <a:pt x="750400" y="1047679"/>
                  </a:lnTo>
                  <a:lnTo>
                    <a:pt x="0" y="1047679"/>
                  </a:lnTo>
                  <a:lnTo>
                    <a:pt x="0" y="0"/>
                  </a:lnTo>
                  <a:close/>
                </a:path>
              </a:pathLst>
            </a:custGeom>
            <a:blipFill>
              <a:blip r:embed="rId3"/>
              <a:stretch>
                <a:fillRect l="0" t="0" r="0" b="0"/>
              </a:stretch>
            </a:blipFill>
          </p:spPr>
        </p:sp>
      </p:grpSp>
      <p:sp>
        <p:nvSpPr>
          <p:cNvPr name="Freeform 6" id="6"/>
          <p:cNvSpPr/>
          <p:nvPr/>
        </p:nvSpPr>
        <p:spPr>
          <a:xfrm flipH="false" flipV="false" rot="7659099">
            <a:off x="-6857158" y="490990"/>
            <a:ext cx="9230947" cy="5180869"/>
          </a:xfrm>
          <a:custGeom>
            <a:avLst/>
            <a:gdLst/>
            <a:ahLst/>
            <a:cxnLst/>
            <a:rect r="r" b="b" t="t" l="l"/>
            <a:pathLst>
              <a:path h="5180869" w="9230947">
                <a:moveTo>
                  <a:pt x="0" y="0"/>
                </a:moveTo>
                <a:lnTo>
                  <a:pt x="9230946" y="0"/>
                </a:lnTo>
                <a:lnTo>
                  <a:pt x="9230946" y="5180869"/>
                </a:lnTo>
                <a:lnTo>
                  <a:pt x="0" y="5180869"/>
                </a:lnTo>
                <a:lnTo>
                  <a:pt x="0" y="0"/>
                </a:lnTo>
                <a:close/>
              </a:path>
            </a:pathLst>
          </a:custGeom>
          <a:blipFill>
            <a:blip r:embed="rId4"/>
            <a:stretch>
              <a:fillRect l="0" t="0" r="0" b="0"/>
            </a:stretch>
          </a:blipFill>
        </p:spPr>
      </p:sp>
      <p:sp>
        <p:nvSpPr>
          <p:cNvPr name="Freeform 7" id="7"/>
          <p:cNvSpPr/>
          <p:nvPr/>
        </p:nvSpPr>
        <p:spPr>
          <a:xfrm flipH="false" flipV="false" rot="-6216615">
            <a:off x="707985" y="1161171"/>
            <a:ext cx="1309793" cy="1134608"/>
          </a:xfrm>
          <a:custGeom>
            <a:avLst/>
            <a:gdLst/>
            <a:ahLst/>
            <a:cxnLst/>
            <a:rect r="r" b="b" t="t" l="l"/>
            <a:pathLst>
              <a:path h="1134608" w="1309793">
                <a:moveTo>
                  <a:pt x="0" y="0"/>
                </a:moveTo>
                <a:lnTo>
                  <a:pt x="1309792" y="0"/>
                </a:lnTo>
                <a:lnTo>
                  <a:pt x="1309792" y="1134607"/>
                </a:lnTo>
                <a:lnTo>
                  <a:pt x="0" y="11346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237285" y="2377427"/>
            <a:ext cx="1125596" cy="793076"/>
            <a:chOff x="0" y="0"/>
            <a:chExt cx="1500795" cy="1057435"/>
          </a:xfrm>
        </p:grpSpPr>
        <p:sp>
          <p:nvSpPr>
            <p:cNvPr name="Freeform 9" id="9"/>
            <p:cNvSpPr/>
            <p:nvPr/>
          </p:nvSpPr>
          <p:spPr>
            <a:xfrm flipH="false" flipV="false" rot="-10639166">
              <a:off x="23339" y="25898"/>
              <a:ext cx="727059" cy="1015091"/>
            </a:xfrm>
            <a:custGeom>
              <a:avLst/>
              <a:gdLst/>
              <a:ahLst/>
              <a:cxnLst/>
              <a:rect r="r" b="b" t="t" l="l"/>
              <a:pathLst>
                <a:path h="1015091" w="727059">
                  <a:moveTo>
                    <a:pt x="0" y="0"/>
                  </a:moveTo>
                  <a:lnTo>
                    <a:pt x="727058" y="0"/>
                  </a:lnTo>
                  <a:lnTo>
                    <a:pt x="727058" y="1015091"/>
                  </a:lnTo>
                  <a:lnTo>
                    <a:pt x="0" y="1015091"/>
                  </a:lnTo>
                  <a:lnTo>
                    <a:pt x="0" y="0"/>
                  </a:lnTo>
                  <a:close/>
                </a:path>
              </a:pathLst>
            </a:custGeom>
            <a:blipFill>
              <a:blip r:embed="rId3"/>
              <a:stretch>
                <a:fillRect l="0" t="0" r="0" b="0"/>
              </a:stretch>
            </a:blipFill>
          </p:spPr>
        </p:sp>
        <p:sp>
          <p:nvSpPr>
            <p:cNvPr name="Freeform 10" id="10"/>
            <p:cNvSpPr/>
            <p:nvPr/>
          </p:nvSpPr>
          <p:spPr>
            <a:xfrm flipH="false" flipV="false" rot="-10639166">
              <a:off x="750397" y="16446"/>
              <a:ext cx="727059" cy="1015091"/>
            </a:xfrm>
            <a:custGeom>
              <a:avLst/>
              <a:gdLst/>
              <a:ahLst/>
              <a:cxnLst/>
              <a:rect r="r" b="b" t="t" l="l"/>
              <a:pathLst>
                <a:path h="1015091" w="727059">
                  <a:moveTo>
                    <a:pt x="0" y="0"/>
                  </a:moveTo>
                  <a:lnTo>
                    <a:pt x="727059" y="0"/>
                  </a:lnTo>
                  <a:lnTo>
                    <a:pt x="727059" y="1015091"/>
                  </a:lnTo>
                  <a:lnTo>
                    <a:pt x="0" y="1015091"/>
                  </a:lnTo>
                  <a:lnTo>
                    <a:pt x="0" y="0"/>
                  </a:lnTo>
                  <a:close/>
                </a:path>
              </a:pathLst>
            </a:custGeom>
            <a:blipFill>
              <a:blip r:embed="rId3"/>
              <a:stretch>
                <a:fillRect l="0" t="0" r="0" b="0"/>
              </a:stretch>
            </a:blipFill>
          </p:spPr>
        </p:sp>
      </p:grpSp>
      <p:sp>
        <p:nvSpPr>
          <p:cNvPr name="TextBox 11" id="11"/>
          <p:cNvSpPr txBox="true"/>
          <p:nvPr/>
        </p:nvSpPr>
        <p:spPr>
          <a:xfrm rot="0">
            <a:off x="-1585329" y="3294328"/>
            <a:ext cx="11368664" cy="3663050"/>
          </a:xfrm>
          <a:prstGeom prst="rect">
            <a:avLst/>
          </a:prstGeom>
        </p:spPr>
        <p:txBody>
          <a:bodyPr anchor="t" rtlCol="false" tIns="0" lIns="0" bIns="0" rIns="0">
            <a:spAutoFit/>
          </a:bodyPr>
          <a:lstStyle/>
          <a:p>
            <a:pPr algn="ctr">
              <a:lnSpc>
                <a:spcPts val="28586"/>
              </a:lnSpc>
            </a:pPr>
            <a:r>
              <a:rPr lang="en-US" sz="24858">
                <a:solidFill>
                  <a:srgbClr val="FACA39"/>
                </a:solidFill>
                <a:latin typeface="Genty"/>
                <a:ea typeface="Genty"/>
                <a:cs typeface="Genty"/>
                <a:sym typeface="Genty"/>
              </a:rPr>
              <a:t>Items</a:t>
            </a:r>
          </a:p>
        </p:txBody>
      </p:sp>
      <p:sp>
        <p:nvSpPr>
          <p:cNvPr name="Freeform 12" id="12"/>
          <p:cNvSpPr/>
          <p:nvPr/>
        </p:nvSpPr>
        <p:spPr>
          <a:xfrm flipH="false" flipV="false" rot="-10800000">
            <a:off x="8026329" y="223885"/>
            <a:ext cx="9708821" cy="5449076"/>
          </a:xfrm>
          <a:custGeom>
            <a:avLst/>
            <a:gdLst/>
            <a:ahLst/>
            <a:cxnLst/>
            <a:rect r="r" b="b" t="t" l="l"/>
            <a:pathLst>
              <a:path h="5449076" w="9708821">
                <a:moveTo>
                  <a:pt x="0" y="0"/>
                </a:moveTo>
                <a:lnTo>
                  <a:pt x="9708821" y="0"/>
                </a:lnTo>
                <a:lnTo>
                  <a:pt x="9708821" y="5449075"/>
                </a:lnTo>
                <a:lnTo>
                  <a:pt x="0" y="5449075"/>
                </a:lnTo>
                <a:lnTo>
                  <a:pt x="0" y="0"/>
                </a:lnTo>
                <a:close/>
              </a:path>
            </a:pathLst>
          </a:custGeom>
          <a:blipFill>
            <a:blip r:embed="rId4"/>
            <a:stretch>
              <a:fillRect l="0" t="0" r="0" b="0"/>
            </a:stretch>
          </a:blipFill>
        </p:spPr>
      </p:sp>
      <p:sp>
        <p:nvSpPr>
          <p:cNvPr name="Freeform 13" id="13"/>
          <p:cNvSpPr/>
          <p:nvPr/>
        </p:nvSpPr>
        <p:spPr>
          <a:xfrm flipH="false" flipV="false" rot="0">
            <a:off x="8730375" y="793406"/>
            <a:ext cx="586772" cy="597984"/>
          </a:xfrm>
          <a:custGeom>
            <a:avLst/>
            <a:gdLst/>
            <a:ahLst/>
            <a:cxnLst/>
            <a:rect r="r" b="b" t="t" l="l"/>
            <a:pathLst>
              <a:path h="597984" w="586772">
                <a:moveTo>
                  <a:pt x="0" y="0"/>
                </a:moveTo>
                <a:lnTo>
                  <a:pt x="586772" y="0"/>
                </a:lnTo>
                <a:lnTo>
                  <a:pt x="586772" y="597984"/>
                </a:lnTo>
                <a:lnTo>
                  <a:pt x="0" y="597984"/>
                </a:lnTo>
                <a:lnTo>
                  <a:pt x="0" y="0"/>
                </a:lnTo>
                <a:close/>
              </a:path>
            </a:pathLst>
          </a:custGeom>
          <a:blipFill>
            <a:blip r:embed="rId7"/>
            <a:stretch>
              <a:fillRect l="0" t="0" r="0" b="0"/>
            </a:stretch>
          </a:blipFill>
        </p:spPr>
      </p:sp>
      <p:sp>
        <p:nvSpPr>
          <p:cNvPr name="Freeform 14" id="14"/>
          <p:cNvSpPr/>
          <p:nvPr/>
        </p:nvSpPr>
        <p:spPr>
          <a:xfrm flipH="false" flipV="false" rot="-10800000">
            <a:off x="8026329" y="5143500"/>
            <a:ext cx="9708821" cy="5449076"/>
          </a:xfrm>
          <a:custGeom>
            <a:avLst/>
            <a:gdLst/>
            <a:ahLst/>
            <a:cxnLst/>
            <a:rect r="r" b="b" t="t" l="l"/>
            <a:pathLst>
              <a:path h="5449076" w="9708821">
                <a:moveTo>
                  <a:pt x="0" y="0"/>
                </a:moveTo>
                <a:lnTo>
                  <a:pt x="9708821" y="0"/>
                </a:lnTo>
                <a:lnTo>
                  <a:pt x="9708821" y="5449076"/>
                </a:lnTo>
                <a:lnTo>
                  <a:pt x="0" y="5449076"/>
                </a:lnTo>
                <a:lnTo>
                  <a:pt x="0" y="0"/>
                </a:lnTo>
                <a:close/>
              </a:path>
            </a:pathLst>
          </a:custGeom>
          <a:blipFill>
            <a:blip r:embed="rId4"/>
            <a:stretch>
              <a:fillRect l="0" t="0" r="0" b="0"/>
            </a:stretch>
          </a:blipFill>
        </p:spPr>
      </p:sp>
      <p:sp>
        <p:nvSpPr>
          <p:cNvPr name="Freeform 15" id="15"/>
          <p:cNvSpPr/>
          <p:nvPr/>
        </p:nvSpPr>
        <p:spPr>
          <a:xfrm flipH="false" flipV="false" rot="0">
            <a:off x="8730375" y="5600427"/>
            <a:ext cx="586772" cy="597984"/>
          </a:xfrm>
          <a:custGeom>
            <a:avLst/>
            <a:gdLst/>
            <a:ahLst/>
            <a:cxnLst/>
            <a:rect r="r" b="b" t="t" l="l"/>
            <a:pathLst>
              <a:path h="597984" w="586772">
                <a:moveTo>
                  <a:pt x="0" y="0"/>
                </a:moveTo>
                <a:lnTo>
                  <a:pt x="586772" y="0"/>
                </a:lnTo>
                <a:lnTo>
                  <a:pt x="586772" y="597985"/>
                </a:lnTo>
                <a:lnTo>
                  <a:pt x="0" y="597985"/>
                </a:lnTo>
                <a:lnTo>
                  <a:pt x="0" y="0"/>
                </a:lnTo>
                <a:close/>
              </a:path>
            </a:pathLst>
          </a:custGeom>
          <a:blipFill>
            <a:blip r:embed="rId7"/>
            <a:stretch>
              <a:fillRect l="0" t="0" r="0" b="0"/>
            </a:stretch>
          </a:blipFill>
        </p:spPr>
      </p:sp>
      <p:sp>
        <p:nvSpPr>
          <p:cNvPr name="Freeform 16" id="16"/>
          <p:cNvSpPr/>
          <p:nvPr/>
        </p:nvSpPr>
        <p:spPr>
          <a:xfrm flipH="false" flipV="false" rot="0">
            <a:off x="9021060" y="2201894"/>
            <a:ext cx="2283188" cy="2242417"/>
          </a:xfrm>
          <a:custGeom>
            <a:avLst/>
            <a:gdLst/>
            <a:ahLst/>
            <a:cxnLst/>
            <a:rect r="r" b="b" t="t" l="l"/>
            <a:pathLst>
              <a:path h="2242417" w="2283188">
                <a:moveTo>
                  <a:pt x="0" y="0"/>
                </a:moveTo>
                <a:lnTo>
                  <a:pt x="2283187" y="0"/>
                </a:lnTo>
                <a:lnTo>
                  <a:pt x="2283187" y="2242417"/>
                </a:lnTo>
                <a:lnTo>
                  <a:pt x="0" y="2242417"/>
                </a:lnTo>
                <a:lnTo>
                  <a:pt x="0" y="0"/>
                </a:lnTo>
                <a:close/>
              </a:path>
            </a:pathLst>
          </a:custGeom>
          <a:blipFill>
            <a:blip r:embed="rId8"/>
            <a:stretch>
              <a:fillRect l="0" t="0" r="0" b="0"/>
            </a:stretch>
          </a:blipFill>
        </p:spPr>
      </p:sp>
      <p:sp>
        <p:nvSpPr>
          <p:cNvPr name="Freeform 17" id="17"/>
          <p:cNvSpPr/>
          <p:nvPr/>
        </p:nvSpPr>
        <p:spPr>
          <a:xfrm flipH="false" flipV="false" rot="0">
            <a:off x="11552662" y="2521830"/>
            <a:ext cx="1773796" cy="1807264"/>
          </a:xfrm>
          <a:custGeom>
            <a:avLst/>
            <a:gdLst/>
            <a:ahLst/>
            <a:cxnLst/>
            <a:rect r="r" b="b" t="t" l="l"/>
            <a:pathLst>
              <a:path h="1807264" w="1773796">
                <a:moveTo>
                  <a:pt x="0" y="0"/>
                </a:moveTo>
                <a:lnTo>
                  <a:pt x="1773797" y="0"/>
                </a:lnTo>
                <a:lnTo>
                  <a:pt x="1773797" y="1807264"/>
                </a:lnTo>
                <a:lnTo>
                  <a:pt x="0" y="1807264"/>
                </a:lnTo>
                <a:lnTo>
                  <a:pt x="0" y="0"/>
                </a:lnTo>
                <a:close/>
              </a:path>
            </a:pathLst>
          </a:custGeom>
          <a:blipFill>
            <a:blip r:embed="rId9"/>
            <a:stretch>
              <a:fillRect l="0" t="0" r="0" b="0"/>
            </a:stretch>
          </a:blipFill>
        </p:spPr>
      </p:sp>
      <p:sp>
        <p:nvSpPr>
          <p:cNvPr name="Freeform 18" id="18"/>
          <p:cNvSpPr/>
          <p:nvPr/>
        </p:nvSpPr>
        <p:spPr>
          <a:xfrm flipH="false" flipV="false" rot="0">
            <a:off x="13574109" y="2266637"/>
            <a:ext cx="2292289" cy="2177675"/>
          </a:xfrm>
          <a:custGeom>
            <a:avLst/>
            <a:gdLst/>
            <a:ahLst/>
            <a:cxnLst/>
            <a:rect r="r" b="b" t="t" l="l"/>
            <a:pathLst>
              <a:path h="2177675" w="2292289">
                <a:moveTo>
                  <a:pt x="0" y="0"/>
                </a:moveTo>
                <a:lnTo>
                  <a:pt x="2292289" y="0"/>
                </a:lnTo>
                <a:lnTo>
                  <a:pt x="2292289" y="2177674"/>
                </a:lnTo>
                <a:lnTo>
                  <a:pt x="0" y="2177674"/>
                </a:lnTo>
                <a:lnTo>
                  <a:pt x="0" y="0"/>
                </a:lnTo>
                <a:close/>
              </a:path>
            </a:pathLst>
          </a:custGeom>
          <a:blipFill>
            <a:blip r:embed="rId10"/>
            <a:stretch>
              <a:fillRect l="0" t="0" r="0" b="0"/>
            </a:stretch>
          </a:blipFill>
        </p:spPr>
      </p:sp>
      <p:sp>
        <p:nvSpPr>
          <p:cNvPr name="Freeform 19" id="19"/>
          <p:cNvSpPr/>
          <p:nvPr/>
        </p:nvSpPr>
        <p:spPr>
          <a:xfrm flipH="false" flipV="false" rot="0">
            <a:off x="9317147" y="6978267"/>
            <a:ext cx="1666667" cy="2765363"/>
          </a:xfrm>
          <a:custGeom>
            <a:avLst/>
            <a:gdLst/>
            <a:ahLst/>
            <a:cxnLst/>
            <a:rect r="r" b="b" t="t" l="l"/>
            <a:pathLst>
              <a:path h="2765363" w="1666667">
                <a:moveTo>
                  <a:pt x="0" y="0"/>
                </a:moveTo>
                <a:lnTo>
                  <a:pt x="1666666" y="0"/>
                </a:lnTo>
                <a:lnTo>
                  <a:pt x="1666666" y="2765363"/>
                </a:lnTo>
                <a:lnTo>
                  <a:pt x="0" y="2765363"/>
                </a:lnTo>
                <a:lnTo>
                  <a:pt x="0" y="0"/>
                </a:lnTo>
                <a:close/>
              </a:path>
            </a:pathLst>
          </a:custGeom>
          <a:blipFill>
            <a:blip r:embed="rId11"/>
            <a:stretch>
              <a:fillRect l="0" t="0" r="0" b="0"/>
            </a:stretch>
          </a:blipFill>
        </p:spPr>
      </p:sp>
      <p:sp>
        <p:nvSpPr>
          <p:cNvPr name="Freeform 20" id="20"/>
          <p:cNvSpPr/>
          <p:nvPr/>
        </p:nvSpPr>
        <p:spPr>
          <a:xfrm flipH="false" flipV="false" rot="0">
            <a:off x="11820508" y="6978267"/>
            <a:ext cx="1274085" cy="2715394"/>
          </a:xfrm>
          <a:custGeom>
            <a:avLst/>
            <a:gdLst/>
            <a:ahLst/>
            <a:cxnLst/>
            <a:rect r="r" b="b" t="t" l="l"/>
            <a:pathLst>
              <a:path h="2715394" w="1274085">
                <a:moveTo>
                  <a:pt x="0" y="0"/>
                </a:moveTo>
                <a:lnTo>
                  <a:pt x="1274085" y="0"/>
                </a:lnTo>
                <a:lnTo>
                  <a:pt x="1274085" y="2715394"/>
                </a:lnTo>
                <a:lnTo>
                  <a:pt x="0" y="2715394"/>
                </a:lnTo>
                <a:lnTo>
                  <a:pt x="0" y="0"/>
                </a:lnTo>
                <a:close/>
              </a:path>
            </a:pathLst>
          </a:custGeom>
          <a:blipFill>
            <a:blip r:embed="rId12"/>
            <a:stretch>
              <a:fillRect l="0" t="-2425" r="0" b="-2425"/>
            </a:stretch>
          </a:blipFill>
        </p:spPr>
      </p:sp>
      <p:grpSp>
        <p:nvGrpSpPr>
          <p:cNvPr name="Group 21" id="21"/>
          <p:cNvGrpSpPr/>
          <p:nvPr/>
        </p:nvGrpSpPr>
        <p:grpSpPr>
          <a:xfrm rot="99265">
            <a:off x="10063145" y="256937"/>
            <a:ext cx="5734666" cy="1312517"/>
            <a:chOff x="0" y="0"/>
            <a:chExt cx="2385154" cy="545900"/>
          </a:xfrm>
        </p:grpSpPr>
        <p:sp>
          <p:nvSpPr>
            <p:cNvPr name="Freeform 22" id="22"/>
            <p:cNvSpPr/>
            <p:nvPr/>
          </p:nvSpPr>
          <p:spPr>
            <a:xfrm flipH="false" flipV="false" rot="0">
              <a:off x="0" y="0"/>
              <a:ext cx="2385154" cy="545900"/>
            </a:xfrm>
            <a:custGeom>
              <a:avLst/>
              <a:gdLst/>
              <a:ahLst/>
              <a:cxnLst/>
              <a:rect r="r" b="b" t="t" l="l"/>
              <a:pathLst>
                <a:path h="545900" w="2385154">
                  <a:moveTo>
                    <a:pt x="68851" y="0"/>
                  </a:moveTo>
                  <a:lnTo>
                    <a:pt x="2316303" y="0"/>
                  </a:lnTo>
                  <a:cubicBezTo>
                    <a:pt x="2354328" y="0"/>
                    <a:pt x="2385154" y="30826"/>
                    <a:pt x="2385154" y="68851"/>
                  </a:cubicBezTo>
                  <a:lnTo>
                    <a:pt x="2385154" y="477049"/>
                  </a:lnTo>
                  <a:cubicBezTo>
                    <a:pt x="2385154" y="495309"/>
                    <a:pt x="2377900" y="512822"/>
                    <a:pt x="2364988" y="525734"/>
                  </a:cubicBezTo>
                  <a:cubicBezTo>
                    <a:pt x="2352076" y="538646"/>
                    <a:pt x="2334563" y="545900"/>
                    <a:pt x="2316303" y="545900"/>
                  </a:cubicBezTo>
                  <a:lnTo>
                    <a:pt x="68851" y="545900"/>
                  </a:lnTo>
                  <a:cubicBezTo>
                    <a:pt x="50591" y="545900"/>
                    <a:pt x="33078" y="538646"/>
                    <a:pt x="20166" y="525734"/>
                  </a:cubicBezTo>
                  <a:cubicBezTo>
                    <a:pt x="7254" y="512822"/>
                    <a:pt x="0" y="495309"/>
                    <a:pt x="0" y="477049"/>
                  </a:cubicBezTo>
                  <a:lnTo>
                    <a:pt x="0" y="68851"/>
                  </a:lnTo>
                  <a:cubicBezTo>
                    <a:pt x="0" y="50591"/>
                    <a:pt x="7254" y="33078"/>
                    <a:pt x="20166" y="20166"/>
                  </a:cubicBezTo>
                  <a:cubicBezTo>
                    <a:pt x="33078" y="7254"/>
                    <a:pt x="50591" y="0"/>
                    <a:pt x="68851" y="0"/>
                  </a:cubicBezTo>
                  <a:close/>
                </a:path>
              </a:pathLst>
            </a:custGeom>
            <a:solidFill>
              <a:srgbClr val="EDE35D"/>
            </a:solidFill>
          </p:spPr>
        </p:sp>
        <p:sp>
          <p:nvSpPr>
            <p:cNvPr name="TextBox 23" id="23"/>
            <p:cNvSpPr txBox="true"/>
            <p:nvPr/>
          </p:nvSpPr>
          <p:spPr>
            <a:xfrm>
              <a:off x="0" y="-47625"/>
              <a:ext cx="2385154" cy="593525"/>
            </a:xfrm>
            <a:prstGeom prst="rect">
              <a:avLst/>
            </a:prstGeom>
          </p:spPr>
          <p:txBody>
            <a:bodyPr anchor="ctr" rtlCol="false" tIns="50800" lIns="50800" bIns="50800" rIns="50800"/>
            <a:lstStyle/>
            <a:p>
              <a:pPr algn="ctr">
                <a:lnSpc>
                  <a:spcPts val="3499"/>
                </a:lnSpc>
              </a:pPr>
            </a:p>
          </p:txBody>
        </p:sp>
      </p:grpSp>
      <p:sp>
        <p:nvSpPr>
          <p:cNvPr name="TextBox 24" id="24"/>
          <p:cNvSpPr txBox="true"/>
          <p:nvPr/>
        </p:nvSpPr>
        <p:spPr>
          <a:xfrm rot="0">
            <a:off x="9595009" y="295918"/>
            <a:ext cx="6670937" cy="1513190"/>
          </a:xfrm>
          <a:prstGeom prst="rect">
            <a:avLst/>
          </a:prstGeom>
        </p:spPr>
        <p:txBody>
          <a:bodyPr anchor="t" rtlCol="false" tIns="0" lIns="0" bIns="0" rIns="0">
            <a:spAutoFit/>
          </a:bodyPr>
          <a:lstStyle/>
          <a:p>
            <a:pPr algn="ctr">
              <a:lnSpc>
                <a:spcPts val="11842"/>
              </a:lnSpc>
            </a:pPr>
            <a:r>
              <a:rPr lang="en-US" sz="10297">
                <a:solidFill>
                  <a:srgbClr val="126C2A"/>
                </a:solidFill>
                <a:latin typeface="Genty"/>
                <a:ea typeface="Genty"/>
                <a:cs typeface="Genty"/>
                <a:sym typeface="Genty"/>
              </a:rPr>
              <a:t>Plants</a:t>
            </a:r>
          </a:p>
        </p:txBody>
      </p:sp>
      <p:sp>
        <p:nvSpPr>
          <p:cNvPr name="TextBox 25" id="25"/>
          <p:cNvSpPr txBox="true"/>
          <p:nvPr/>
        </p:nvSpPr>
        <p:spPr>
          <a:xfrm rot="0">
            <a:off x="1028700" y="6082535"/>
            <a:ext cx="11375034" cy="657034"/>
          </a:xfrm>
          <a:prstGeom prst="rect">
            <a:avLst/>
          </a:prstGeom>
        </p:spPr>
        <p:txBody>
          <a:bodyPr anchor="t" rtlCol="false" tIns="0" lIns="0" bIns="0" rIns="0">
            <a:spAutoFit/>
          </a:bodyPr>
          <a:lstStyle/>
          <a:p>
            <a:pPr algn="l">
              <a:lnSpc>
                <a:spcPts val="5140"/>
              </a:lnSpc>
            </a:pPr>
            <a:r>
              <a:rPr lang="en-US" sz="4469" spc="178" b="true">
                <a:solidFill>
                  <a:srgbClr val="3D2214"/>
                </a:solidFill>
                <a:latin typeface="Monterchi Sans Bold"/>
                <a:ea typeface="Monterchi Sans Bold"/>
                <a:cs typeface="Monterchi Sans Bold"/>
                <a:sym typeface="Monterchi Sans Bold"/>
              </a:rPr>
              <a:t>that are used in our projects</a:t>
            </a:r>
          </a:p>
        </p:txBody>
      </p:sp>
      <p:sp>
        <p:nvSpPr>
          <p:cNvPr name="Freeform 26" id="26"/>
          <p:cNvSpPr/>
          <p:nvPr/>
        </p:nvSpPr>
        <p:spPr>
          <a:xfrm flipH="false" flipV="false" rot="1964317">
            <a:off x="-1328652" y="7103282"/>
            <a:ext cx="4257470" cy="7246757"/>
          </a:xfrm>
          <a:custGeom>
            <a:avLst/>
            <a:gdLst/>
            <a:ahLst/>
            <a:cxnLst/>
            <a:rect r="r" b="b" t="t" l="l"/>
            <a:pathLst>
              <a:path h="7246757" w="4257470">
                <a:moveTo>
                  <a:pt x="0" y="0"/>
                </a:moveTo>
                <a:lnTo>
                  <a:pt x="4257470" y="0"/>
                </a:lnTo>
                <a:lnTo>
                  <a:pt x="4257470" y="7246757"/>
                </a:lnTo>
                <a:lnTo>
                  <a:pt x="0" y="7246757"/>
                </a:lnTo>
                <a:lnTo>
                  <a:pt x="0" y="0"/>
                </a:lnTo>
                <a:close/>
              </a:path>
            </a:pathLst>
          </a:custGeom>
          <a:blipFill>
            <a:blip r:embed="rId13"/>
            <a:stretch>
              <a:fillRect l="0" t="0" r="0" b="0"/>
            </a:stretch>
          </a:blipFill>
        </p:spPr>
      </p:sp>
      <p:grpSp>
        <p:nvGrpSpPr>
          <p:cNvPr name="Group 27" id="27"/>
          <p:cNvGrpSpPr/>
          <p:nvPr/>
        </p:nvGrpSpPr>
        <p:grpSpPr>
          <a:xfrm rot="0">
            <a:off x="10030985" y="5215116"/>
            <a:ext cx="5734666" cy="1312517"/>
            <a:chOff x="0" y="0"/>
            <a:chExt cx="2385154" cy="545900"/>
          </a:xfrm>
        </p:grpSpPr>
        <p:sp>
          <p:nvSpPr>
            <p:cNvPr name="Freeform 28" id="28"/>
            <p:cNvSpPr/>
            <p:nvPr/>
          </p:nvSpPr>
          <p:spPr>
            <a:xfrm flipH="false" flipV="false" rot="0">
              <a:off x="0" y="0"/>
              <a:ext cx="2385154" cy="545900"/>
            </a:xfrm>
            <a:custGeom>
              <a:avLst/>
              <a:gdLst/>
              <a:ahLst/>
              <a:cxnLst/>
              <a:rect r="r" b="b" t="t" l="l"/>
              <a:pathLst>
                <a:path h="545900" w="2385154">
                  <a:moveTo>
                    <a:pt x="68851" y="0"/>
                  </a:moveTo>
                  <a:lnTo>
                    <a:pt x="2316303" y="0"/>
                  </a:lnTo>
                  <a:cubicBezTo>
                    <a:pt x="2354328" y="0"/>
                    <a:pt x="2385154" y="30826"/>
                    <a:pt x="2385154" y="68851"/>
                  </a:cubicBezTo>
                  <a:lnTo>
                    <a:pt x="2385154" y="477049"/>
                  </a:lnTo>
                  <a:cubicBezTo>
                    <a:pt x="2385154" y="495309"/>
                    <a:pt x="2377900" y="512822"/>
                    <a:pt x="2364988" y="525734"/>
                  </a:cubicBezTo>
                  <a:cubicBezTo>
                    <a:pt x="2352076" y="538646"/>
                    <a:pt x="2334563" y="545900"/>
                    <a:pt x="2316303" y="545900"/>
                  </a:cubicBezTo>
                  <a:lnTo>
                    <a:pt x="68851" y="545900"/>
                  </a:lnTo>
                  <a:cubicBezTo>
                    <a:pt x="50591" y="545900"/>
                    <a:pt x="33078" y="538646"/>
                    <a:pt x="20166" y="525734"/>
                  </a:cubicBezTo>
                  <a:cubicBezTo>
                    <a:pt x="7254" y="512822"/>
                    <a:pt x="0" y="495309"/>
                    <a:pt x="0" y="477049"/>
                  </a:cubicBezTo>
                  <a:lnTo>
                    <a:pt x="0" y="68851"/>
                  </a:lnTo>
                  <a:cubicBezTo>
                    <a:pt x="0" y="50591"/>
                    <a:pt x="7254" y="33078"/>
                    <a:pt x="20166" y="20166"/>
                  </a:cubicBezTo>
                  <a:cubicBezTo>
                    <a:pt x="33078" y="7254"/>
                    <a:pt x="50591" y="0"/>
                    <a:pt x="68851" y="0"/>
                  </a:cubicBezTo>
                  <a:close/>
                </a:path>
              </a:pathLst>
            </a:custGeom>
            <a:solidFill>
              <a:srgbClr val="EDE35D"/>
            </a:solidFill>
          </p:spPr>
        </p:sp>
        <p:sp>
          <p:nvSpPr>
            <p:cNvPr name="TextBox 29" id="29"/>
            <p:cNvSpPr txBox="true"/>
            <p:nvPr/>
          </p:nvSpPr>
          <p:spPr>
            <a:xfrm>
              <a:off x="0" y="-47625"/>
              <a:ext cx="2385154" cy="593525"/>
            </a:xfrm>
            <a:prstGeom prst="rect">
              <a:avLst/>
            </a:prstGeom>
          </p:spPr>
          <p:txBody>
            <a:bodyPr anchor="ctr" rtlCol="false" tIns="50800" lIns="50800" bIns="50800" rIns="50800"/>
            <a:lstStyle/>
            <a:p>
              <a:pPr algn="ctr">
                <a:lnSpc>
                  <a:spcPts val="3499"/>
                </a:lnSpc>
              </a:pPr>
            </a:p>
          </p:txBody>
        </p:sp>
      </p:grpSp>
      <p:sp>
        <p:nvSpPr>
          <p:cNvPr name="TextBox 30" id="30"/>
          <p:cNvSpPr txBox="true"/>
          <p:nvPr/>
        </p:nvSpPr>
        <p:spPr>
          <a:xfrm rot="95987">
            <a:off x="9562184" y="5422222"/>
            <a:ext cx="6670937" cy="1513190"/>
          </a:xfrm>
          <a:prstGeom prst="rect">
            <a:avLst/>
          </a:prstGeom>
        </p:spPr>
        <p:txBody>
          <a:bodyPr anchor="t" rtlCol="false" tIns="0" lIns="0" bIns="0" rIns="0">
            <a:spAutoFit/>
          </a:bodyPr>
          <a:lstStyle/>
          <a:p>
            <a:pPr algn="ctr">
              <a:lnSpc>
                <a:spcPts val="11842"/>
              </a:lnSpc>
            </a:pPr>
            <a:r>
              <a:rPr lang="en-US" sz="10297">
                <a:solidFill>
                  <a:srgbClr val="5E4840"/>
                </a:solidFill>
                <a:latin typeface="Genty"/>
                <a:ea typeface="Genty"/>
                <a:cs typeface="Genty"/>
                <a:sym typeface="Genty"/>
              </a:rPr>
              <a:t>Zombies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sp>
        <p:nvSpPr>
          <p:cNvPr name="Freeform 2" id="2"/>
          <p:cNvSpPr/>
          <p:nvPr/>
        </p:nvSpPr>
        <p:spPr>
          <a:xfrm flipH="false" flipV="false" rot="0">
            <a:off x="0" y="1233176"/>
            <a:ext cx="18288000" cy="7227976"/>
          </a:xfrm>
          <a:custGeom>
            <a:avLst/>
            <a:gdLst/>
            <a:ahLst/>
            <a:cxnLst/>
            <a:rect r="r" b="b" t="t" l="l"/>
            <a:pathLst>
              <a:path h="7227976" w="18288000">
                <a:moveTo>
                  <a:pt x="0" y="0"/>
                </a:moveTo>
                <a:lnTo>
                  <a:pt x="18288000" y="0"/>
                </a:lnTo>
                <a:lnTo>
                  <a:pt x="18288000" y="7227976"/>
                </a:lnTo>
                <a:lnTo>
                  <a:pt x="0" y="7227976"/>
                </a:lnTo>
                <a:lnTo>
                  <a:pt x="0" y="0"/>
                </a:lnTo>
                <a:close/>
              </a:path>
            </a:pathLst>
          </a:custGeom>
          <a:blipFill>
            <a:blip r:embed="rId2"/>
            <a:stretch>
              <a:fillRect l="0" t="0" r="0" b="-291"/>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sp>
        <p:nvSpPr>
          <p:cNvPr name="Freeform 2" id="2"/>
          <p:cNvSpPr/>
          <p:nvPr/>
        </p:nvSpPr>
        <p:spPr>
          <a:xfrm flipH="false" flipV="false" rot="0">
            <a:off x="0" y="696961"/>
            <a:ext cx="18288000" cy="8872624"/>
          </a:xfrm>
          <a:custGeom>
            <a:avLst/>
            <a:gdLst/>
            <a:ahLst/>
            <a:cxnLst/>
            <a:rect r="r" b="b" t="t" l="l"/>
            <a:pathLst>
              <a:path h="8872624" w="18288000">
                <a:moveTo>
                  <a:pt x="0" y="0"/>
                </a:moveTo>
                <a:lnTo>
                  <a:pt x="18288000" y="0"/>
                </a:lnTo>
                <a:lnTo>
                  <a:pt x="18288000" y="8872624"/>
                </a:lnTo>
                <a:lnTo>
                  <a:pt x="0" y="8872624"/>
                </a:lnTo>
                <a:lnTo>
                  <a:pt x="0" y="0"/>
                </a:lnTo>
                <a:close/>
              </a:path>
            </a:pathLst>
          </a:custGeom>
          <a:blipFill>
            <a:blip r:embed="rId2"/>
            <a:stretch>
              <a:fillRect l="-31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D5ECB8"/>
        </a:solidFill>
      </p:bgPr>
    </p:bg>
    <p:spTree>
      <p:nvGrpSpPr>
        <p:cNvPr id="1" name=""/>
        <p:cNvGrpSpPr/>
        <p:nvPr/>
      </p:nvGrpSpPr>
      <p:grpSpPr>
        <a:xfrm>
          <a:off x="0" y="0"/>
          <a:ext cx="0" cy="0"/>
          <a:chOff x="0" y="0"/>
          <a:chExt cx="0" cy="0"/>
        </a:xfrm>
      </p:grpSpPr>
      <p:sp>
        <p:nvSpPr>
          <p:cNvPr name="AutoShape 2" id="2"/>
          <p:cNvSpPr/>
          <p:nvPr/>
        </p:nvSpPr>
        <p:spPr>
          <a:xfrm rot="0">
            <a:off x="4534059" y="0"/>
            <a:ext cx="13753941" cy="10287000"/>
          </a:xfrm>
          <a:prstGeom prst="rect">
            <a:avLst/>
          </a:prstGeom>
          <a:solidFill>
            <a:srgbClr val="F3F5F0"/>
          </a:solidFill>
        </p:spPr>
      </p:sp>
      <p:sp>
        <p:nvSpPr>
          <p:cNvPr name="Freeform 3" id="3"/>
          <p:cNvSpPr/>
          <p:nvPr/>
        </p:nvSpPr>
        <p:spPr>
          <a:xfrm flipH="false" flipV="false" rot="0">
            <a:off x="4534059" y="2963418"/>
            <a:ext cx="13753941" cy="7323582"/>
          </a:xfrm>
          <a:custGeom>
            <a:avLst/>
            <a:gdLst/>
            <a:ahLst/>
            <a:cxnLst/>
            <a:rect r="r" b="b" t="t" l="l"/>
            <a:pathLst>
              <a:path h="7323582" w="13753941">
                <a:moveTo>
                  <a:pt x="0" y="0"/>
                </a:moveTo>
                <a:lnTo>
                  <a:pt x="13753941" y="0"/>
                </a:lnTo>
                <a:lnTo>
                  <a:pt x="13753941" y="7323582"/>
                </a:lnTo>
                <a:lnTo>
                  <a:pt x="0" y="7323582"/>
                </a:lnTo>
                <a:lnTo>
                  <a:pt x="0" y="0"/>
                </a:lnTo>
                <a:close/>
              </a:path>
            </a:pathLst>
          </a:custGeom>
          <a:blipFill>
            <a:blip r:embed="rId2"/>
            <a:stretch>
              <a:fillRect l="-281" t="0" r="-2256" b="-12062"/>
            </a:stretch>
          </a:blipFill>
        </p:spPr>
      </p:sp>
      <p:sp>
        <p:nvSpPr>
          <p:cNvPr name="TextBox 4" id="4"/>
          <p:cNvSpPr txBox="true"/>
          <p:nvPr/>
        </p:nvSpPr>
        <p:spPr>
          <a:xfrm rot="0">
            <a:off x="-445919" y="3847962"/>
            <a:ext cx="5334607" cy="2457726"/>
          </a:xfrm>
          <a:prstGeom prst="rect">
            <a:avLst/>
          </a:prstGeom>
        </p:spPr>
        <p:txBody>
          <a:bodyPr anchor="t" rtlCol="false" tIns="0" lIns="0" bIns="0" rIns="0">
            <a:spAutoFit/>
          </a:bodyPr>
          <a:lstStyle/>
          <a:p>
            <a:pPr algn="ctr">
              <a:lnSpc>
                <a:spcPts val="9868"/>
              </a:lnSpc>
            </a:pPr>
            <a:r>
              <a:rPr lang="en-US" sz="7048">
                <a:solidFill>
                  <a:srgbClr val="126C2A"/>
                </a:solidFill>
                <a:latin typeface="Sigmar One"/>
                <a:ea typeface="Sigmar One"/>
                <a:cs typeface="Sigmar One"/>
                <a:sym typeface="Sigmar One"/>
              </a:rPr>
              <a:t>HOW TO PLAY</a:t>
            </a:r>
          </a:p>
        </p:txBody>
      </p:sp>
      <p:sp>
        <p:nvSpPr>
          <p:cNvPr name="TextBox 5" id="5"/>
          <p:cNvSpPr txBox="true"/>
          <p:nvPr/>
        </p:nvSpPr>
        <p:spPr>
          <a:xfrm rot="0">
            <a:off x="4888689" y="305388"/>
            <a:ext cx="13399311" cy="2673069"/>
          </a:xfrm>
          <a:prstGeom prst="rect">
            <a:avLst/>
          </a:prstGeom>
        </p:spPr>
        <p:txBody>
          <a:bodyPr anchor="t" rtlCol="false" tIns="0" lIns="0" bIns="0" rIns="0">
            <a:spAutoFit/>
          </a:bodyPr>
          <a:lstStyle/>
          <a:p>
            <a:pPr algn="l">
              <a:lnSpc>
                <a:spcPts val="5342"/>
              </a:lnSpc>
              <a:spcBef>
                <a:spcPct val="0"/>
              </a:spcBef>
            </a:pPr>
            <a:r>
              <a:rPr lang="en-US" sz="3491" spc="139">
                <a:solidFill>
                  <a:srgbClr val="000000"/>
                </a:solidFill>
                <a:latin typeface="Sigmar One"/>
                <a:ea typeface="Sigmar One"/>
                <a:cs typeface="Sigmar One"/>
                <a:sym typeface="Sigmar One"/>
              </a:rPr>
              <a:t>• At the beginning, players should try to develop themselves a lot of Sunflowers to be able to get the sun and earn money to buy weapons: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D5ECB8"/>
        </a:solidFill>
      </p:bgPr>
    </p:bg>
    <p:spTree>
      <p:nvGrpSpPr>
        <p:cNvPr id="1" name=""/>
        <p:cNvGrpSpPr/>
        <p:nvPr/>
      </p:nvGrpSpPr>
      <p:grpSpPr>
        <a:xfrm>
          <a:off x="0" y="0"/>
          <a:ext cx="0" cy="0"/>
          <a:chOff x="0" y="0"/>
          <a:chExt cx="0" cy="0"/>
        </a:xfrm>
      </p:grpSpPr>
      <p:sp>
        <p:nvSpPr>
          <p:cNvPr name="Freeform 2" id="2"/>
          <p:cNvSpPr/>
          <p:nvPr/>
        </p:nvSpPr>
        <p:spPr>
          <a:xfrm flipH="false" flipV="false" rot="0">
            <a:off x="0" y="677423"/>
            <a:ext cx="18288000" cy="8932153"/>
          </a:xfrm>
          <a:custGeom>
            <a:avLst/>
            <a:gdLst/>
            <a:ahLst/>
            <a:cxnLst/>
            <a:rect r="r" b="b" t="t" l="l"/>
            <a:pathLst>
              <a:path h="8932153" w="18288000">
                <a:moveTo>
                  <a:pt x="0" y="0"/>
                </a:moveTo>
                <a:lnTo>
                  <a:pt x="18288000" y="0"/>
                </a:lnTo>
                <a:lnTo>
                  <a:pt x="18288000" y="8932154"/>
                </a:lnTo>
                <a:lnTo>
                  <a:pt x="0" y="8932154"/>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DAGHvwaoMLg</dc:identifier>
  <dcterms:modified xsi:type="dcterms:W3CDTF">2011-08-01T06:04:30Z</dcterms:modified>
  <cp:revision>1</cp:revision>
  <dc:title>Plants vs zombies</dc:title>
</cp:coreProperties>
</file>

<file path=docProps/thumbnail.jpeg>
</file>